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88835D-E674-4F96-8EBE-D77C797B8351}" v="1" dt="2021-09-10T15:00:33.2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BE9B8-1F54-47B4-9741-4F408B466E67}" type="datetimeFigureOut">
              <a:rPr lang="en-GB" smtClean="0"/>
              <a:t>19/09/2021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EE7E53-479F-4970-8A07-66D04F777BF7}" type="slidenum">
              <a:rPr lang="en-GB" smtClean="0"/>
              <a:t>‹#›</a:t>
            </a:fld>
            <a:endParaRPr lang="en-GB"/>
          </a:p>
        </p:txBody>
      </p:sp>
    </p:spTree>
    <p:extLst>
      <p:ext uri="{BB962C8B-B14F-4D97-AF65-F5344CB8AC3E}">
        <p14:creationId xmlns:p14="http://schemas.microsoft.com/office/powerpoint/2010/main" val="3711823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Planners, Graders, Markers, Moderators, Invigilators, </a:t>
            </a:r>
          </a:p>
          <a:p>
            <a:endParaRPr lang="en-GB"/>
          </a:p>
          <a:p>
            <a:r>
              <a:rPr lang="en-GB"/>
              <a:t>An examiner who will be creating questions this year. Who will be marking? Who will be grading </a:t>
            </a:r>
          </a:p>
          <a:p>
            <a:endParaRPr lang="en-GB"/>
          </a:p>
          <a:p>
            <a:r>
              <a:rPr lang="en-GB"/>
              <a:t>Invigilators – We have decided that there is no need for the project team to communicate directly with invigilators. Invigilators are employed by exams schools (external people). In pilots, we’ll have invigilators attending the exams in depts (via Jenny’s team). </a:t>
            </a:r>
          </a:p>
        </p:txBody>
      </p:sp>
      <p:sp>
        <p:nvSpPr>
          <p:cNvPr id="4" name="Slide Number Placeholder 3"/>
          <p:cNvSpPr>
            <a:spLocks noGrp="1"/>
          </p:cNvSpPr>
          <p:nvPr>
            <p:ph type="sldNum" sz="quarter" idx="5"/>
          </p:nvPr>
        </p:nvSpPr>
        <p:spPr/>
        <p:txBody>
          <a:bodyPr/>
          <a:lstStyle/>
          <a:p>
            <a:fld id="{2332C325-B320-4674-BAD5-52E8F7FDDA75}" type="slidenum">
              <a:rPr lang="en-GB" smtClean="0"/>
              <a:t>1</a:t>
            </a:fld>
            <a:endParaRPr lang="en-GB"/>
          </a:p>
        </p:txBody>
      </p:sp>
    </p:spTree>
    <p:extLst>
      <p:ext uri="{BB962C8B-B14F-4D97-AF65-F5344CB8AC3E}">
        <p14:creationId xmlns:p14="http://schemas.microsoft.com/office/powerpoint/2010/main" val="1563663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4B480A1-AB90-CC4F-BC19-B2DB07682185}"/>
              </a:ext>
            </a:extLst>
          </p:cNvPr>
          <p:cNvSpPr>
            <a:spLocks noGrp="1"/>
          </p:cNvSpPr>
          <p:nvPr>
            <p:ph type="title"/>
          </p:nvPr>
        </p:nvSpPr>
        <p:spPr>
          <a:xfrm>
            <a:off x="838200" y="365125"/>
            <a:ext cx="10515600" cy="1325563"/>
          </a:xfrm>
          <a:prstGeom prst="rect">
            <a:avLst/>
          </a:prstGeom>
        </p:spPr>
        <p:txBody>
          <a:bodyPr/>
          <a:lstStyle>
            <a:lvl1pPr algn="l">
              <a:defRPr/>
            </a:lvl1pPr>
          </a:lstStyle>
          <a:p>
            <a:r>
              <a:rPr lang="en-GB"/>
              <a:t>Click to edit Master title style</a:t>
            </a:r>
          </a:p>
        </p:txBody>
      </p:sp>
    </p:spTree>
    <p:extLst>
      <p:ext uri="{BB962C8B-B14F-4D97-AF65-F5344CB8AC3E}">
        <p14:creationId xmlns:p14="http://schemas.microsoft.com/office/powerpoint/2010/main" val="36141059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780A0-F593-4F41-9400-2C28DE6DF6BC}" type="datetime1">
              <a:rPr lang="en-GB" smtClean="0"/>
              <a:t>19/09/2021</a:t>
            </a:fld>
            <a:endParaRPr lang="en-GB"/>
          </a:p>
        </p:txBody>
      </p:sp>
      <p:sp>
        <p:nvSpPr>
          <p:cNvPr id="6" name="Slide Number Placeholder 5"/>
          <p:cNvSpPr>
            <a:spLocks noGrp="1"/>
          </p:cNvSpPr>
          <p:nvPr>
            <p:ph type="sldNum" sz="quarter" idx="4"/>
          </p:nvPr>
        </p:nvSpPr>
        <p:spPr>
          <a:xfrm>
            <a:off x="7890756"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421A0-7C16-407C-80EA-CCD1D71976B2}" type="slidenum">
              <a:rPr lang="en-GB" smtClean="0"/>
              <a:pPr/>
              <a:t>‹#›</a:t>
            </a:fld>
            <a:endParaRPr lang="en-GB"/>
          </a:p>
        </p:txBody>
      </p:sp>
      <p:pic>
        <p:nvPicPr>
          <p:cNvPr id="11" name="Picture 10" descr="ox_small_cmyk_pos_rect.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7733" y="365125"/>
            <a:ext cx="1578518" cy="486224"/>
          </a:xfrm>
          <a:prstGeom prst="rect">
            <a:avLst/>
          </a:prstGeom>
        </p:spPr>
      </p:pic>
    </p:spTree>
    <p:extLst>
      <p:ext uri="{BB962C8B-B14F-4D97-AF65-F5344CB8AC3E}">
        <p14:creationId xmlns:p14="http://schemas.microsoft.com/office/powerpoint/2010/main" val="3390097769"/>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45F5-5DCF-D94D-96BD-9663C497BA99}"/>
              </a:ext>
            </a:extLst>
          </p:cNvPr>
          <p:cNvSpPr>
            <a:spLocks noGrp="1"/>
          </p:cNvSpPr>
          <p:nvPr>
            <p:ph type="title"/>
          </p:nvPr>
        </p:nvSpPr>
        <p:spPr>
          <a:xfrm>
            <a:off x="838200" y="365126"/>
            <a:ext cx="5980612" cy="531597"/>
          </a:xfrm>
        </p:spPr>
        <p:txBody>
          <a:bodyPr>
            <a:noAutofit/>
          </a:bodyPr>
          <a:lstStyle/>
          <a:p>
            <a:r>
              <a:rPr lang="en-US" sz="3200" b="1" dirty="0">
                <a:solidFill>
                  <a:schemeClr val="accent5"/>
                </a:solidFill>
              </a:rPr>
              <a:t>Who does what in Inspera </a:t>
            </a:r>
          </a:p>
        </p:txBody>
      </p:sp>
      <p:sp>
        <p:nvSpPr>
          <p:cNvPr id="80" name="Freeform 332">
            <a:extLst>
              <a:ext uri="{FF2B5EF4-FFF2-40B4-BE49-F238E27FC236}">
                <a16:creationId xmlns:a16="http://schemas.microsoft.com/office/drawing/2014/main" id="{84AB4280-1851-2349-B3FC-C88A9AC4D006}"/>
              </a:ext>
            </a:extLst>
          </p:cNvPr>
          <p:cNvSpPr>
            <a:spLocks noChangeAspect="1" noChangeArrowheads="1"/>
          </p:cNvSpPr>
          <p:nvPr/>
        </p:nvSpPr>
        <p:spPr bwMode="auto">
          <a:xfrm>
            <a:off x="416394" y="1694612"/>
            <a:ext cx="1125201" cy="1071058"/>
          </a:xfrm>
          <a:custGeom>
            <a:avLst/>
            <a:gdLst>
              <a:gd name="T0" fmla="*/ 564790 w 1569"/>
              <a:gd name="T1" fmla="*/ 564790 h 1568"/>
              <a:gd name="T2" fmla="*/ 0 w 1569"/>
              <a:gd name="T3" fmla="*/ 564790 h 1568"/>
              <a:gd name="T4" fmla="*/ 0 w 1569"/>
              <a:gd name="T5" fmla="*/ 0 h 1568"/>
              <a:gd name="T6" fmla="*/ 564790 w 1569"/>
              <a:gd name="T7" fmla="*/ 0 h 1568"/>
              <a:gd name="T8" fmla="*/ 564790 w 1569"/>
              <a:gd name="T9" fmla="*/ 564790 h 15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9" h="1568">
                <a:moveTo>
                  <a:pt x="1568" y="1567"/>
                </a:moveTo>
                <a:lnTo>
                  <a:pt x="0" y="1567"/>
                </a:lnTo>
                <a:lnTo>
                  <a:pt x="0" y="0"/>
                </a:lnTo>
                <a:lnTo>
                  <a:pt x="1568" y="0"/>
                </a:lnTo>
                <a:lnTo>
                  <a:pt x="1568" y="1567"/>
                </a:lnTo>
              </a:path>
            </a:pathLst>
          </a:custGeom>
          <a:noFill/>
          <a:ln>
            <a:solidFill>
              <a:schemeClr val="accent1"/>
            </a:solidFill>
          </a:ln>
          <a:effectLst/>
        </p:spPr>
        <p:txBody>
          <a:bodyPr wrap="none" anchor="ctr"/>
          <a:lstStyle/>
          <a:p>
            <a:pPr marL="171450" indent="-171450">
              <a:buFont typeface="Arial" panose="020B0604020202020204" pitchFamily="34" charset="0"/>
              <a:buChar char="•"/>
            </a:pPr>
            <a:endParaRPr lang="en-US" sz="1600"/>
          </a:p>
        </p:txBody>
      </p:sp>
      <p:grpSp>
        <p:nvGrpSpPr>
          <p:cNvPr id="4" name="Group 3">
            <a:extLst>
              <a:ext uri="{FF2B5EF4-FFF2-40B4-BE49-F238E27FC236}">
                <a16:creationId xmlns:a16="http://schemas.microsoft.com/office/drawing/2014/main" id="{857CADC5-570D-4846-9B13-E16B1F4C83D1}"/>
              </a:ext>
            </a:extLst>
          </p:cNvPr>
          <p:cNvGrpSpPr/>
          <p:nvPr/>
        </p:nvGrpSpPr>
        <p:grpSpPr>
          <a:xfrm>
            <a:off x="422635" y="1235848"/>
            <a:ext cx="1125201" cy="1455390"/>
            <a:chOff x="422635" y="1235848"/>
            <a:chExt cx="1125201" cy="1455390"/>
          </a:xfrm>
        </p:grpSpPr>
        <p:sp>
          <p:nvSpPr>
            <p:cNvPr id="83" name="Freeform 341">
              <a:extLst>
                <a:ext uri="{FF2B5EF4-FFF2-40B4-BE49-F238E27FC236}">
                  <a16:creationId xmlns:a16="http://schemas.microsoft.com/office/drawing/2014/main" id="{8F291F06-7BB3-4946-86AE-AB2B72DE8EB0}"/>
                </a:ext>
              </a:extLst>
            </p:cNvPr>
            <p:cNvSpPr>
              <a:spLocks noChangeAspect="1" noChangeArrowheads="1"/>
            </p:cNvSpPr>
            <p:nvPr/>
          </p:nvSpPr>
          <p:spPr bwMode="auto">
            <a:xfrm>
              <a:off x="422635" y="1235848"/>
              <a:ext cx="1125201" cy="426884"/>
            </a:xfrm>
            <a:prstGeom prst="round2SameRect">
              <a:avLst/>
            </a:prstGeom>
            <a:solidFill>
              <a:schemeClr val="accent1">
                <a:lumMod val="20000"/>
                <a:lumOff val="80000"/>
              </a:schemeClr>
            </a:solidFill>
            <a:ln>
              <a:solidFill>
                <a:schemeClr val="accent5"/>
              </a:solidFill>
            </a:ln>
            <a:effectLst>
              <a:outerShdw blurRad="50800" dist="38100" dir="5400000" algn="t" rotWithShape="0">
                <a:prstClr val="black">
                  <a:alpha val="40000"/>
                </a:prstClr>
              </a:outerShdw>
            </a:effectLst>
          </p:spPr>
          <p:txBody>
            <a:bodyPr wrap="none" anchor="ctr"/>
            <a:lstStyle/>
            <a:p>
              <a:pPr algn="ctr"/>
              <a:r>
                <a:rPr lang="en-US" sz="1200" b="1" dirty="0">
                  <a:latin typeface="+mj-lt"/>
                </a:rPr>
                <a:t>AUTHOR </a:t>
              </a:r>
            </a:p>
          </p:txBody>
        </p:sp>
        <p:pic>
          <p:nvPicPr>
            <p:cNvPr id="8" name="Picture 7" descr="A picture containing drawing&#10;&#10;Description automatically generated">
              <a:extLst>
                <a:ext uri="{FF2B5EF4-FFF2-40B4-BE49-F238E27FC236}">
                  <a16:creationId xmlns:a16="http://schemas.microsoft.com/office/drawing/2014/main" id="{F7D19FCB-21B0-7145-8D6C-4E02912558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228" y="1725119"/>
              <a:ext cx="733534" cy="966119"/>
            </a:xfrm>
            <a:prstGeom prst="rect">
              <a:avLst/>
            </a:prstGeom>
          </p:spPr>
        </p:pic>
      </p:grpSp>
      <p:grpSp>
        <p:nvGrpSpPr>
          <p:cNvPr id="3" name="Group 2">
            <a:extLst>
              <a:ext uri="{FF2B5EF4-FFF2-40B4-BE49-F238E27FC236}">
                <a16:creationId xmlns:a16="http://schemas.microsoft.com/office/drawing/2014/main" id="{C88CCCEC-1A49-4DEC-B714-9DD4F3EE623B}"/>
              </a:ext>
            </a:extLst>
          </p:cNvPr>
          <p:cNvGrpSpPr/>
          <p:nvPr/>
        </p:nvGrpSpPr>
        <p:grpSpPr>
          <a:xfrm>
            <a:off x="416393" y="3124966"/>
            <a:ext cx="1125201" cy="1529822"/>
            <a:chOff x="1652138" y="1235848"/>
            <a:chExt cx="1125201" cy="1529822"/>
          </a:xfrm>
        </p:grpSpPr>
        <p:sp>
          <p:nvSpPr>
            <p:cNvPr id="6" name="Freeform 332">
              <a:extLst>
                <a:ext uri="{FF2B5EF4-FFF2-40B4-BE49-F238E27FC236}">
                  <a16:creationId xmlns:a16="http://schemas.microsoft.com/office/drawing/2014/main" id="{665D87DD-F018-C941-AEF3-67AB3F9E6BDE}"/>
                </a:ext>
              </a:extLst>
            </p:cNvPr>
            <p:cNvSpPr>
              <a:spLocks noChangeAspect="1" noChangeArrowheads="1"/>
            </p:cNvSpPr>
            <p:nvPr/>
          </p:nvSpPr>
          <p:spPr bwMode="auto">
            <a:xfrm>
              <a:off x="1652138" y="1694612"/>
              <a:ext cx="1125201" cy="1071058"/>
            </a:xfrm>
            <a:custGeom>
              <a:avLst/>
              <a:gdLst>
                <a:gd name="T0" fmla="*/ 564790 w 1569"/>
                <a:gd name="T1" fmla="*/ 564790 h 1568"/>
                <a:gd name="T2" fmla="*/ 0 w 1569"/>
                <a:gd name="T3" fmla="*/ 564790 h 1568"/>
                <a:gd name="T4" fmla="*/ 0 w 1569"/>
                <a:gd name="T5" fmla="*/ 0 h 1568"/>
                <a:gd name="T6" fmla="*/ 564790 w 1569"/>
                <a:gd name="T7" fmla="*/ 0 h 1568"/>
                <a:gd name="T8" fmla="*/ 564790 w 1569"/>
                <a:gd name="T9" fmla="*/ 564790 h 15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9" h="1568">
                  <a:moveTo>
                    <a:pt x="1568" y="1567"/>
                  </a:moveTo>
                  <a:lnTo>
                    <a:pt x="0" y="1567"/>
                  </a:lnTo>
                  <a:lnTo>
                    <a:pt x="0" y="0"/>
                  </a:lnTo>
                  <a:lnTo>
                    <a:pt x="1568" y="0"/>
                  </a:lnTo>
                  <a:lnTo>
                    <a:pt x="1568" y="1567"/>
                  </a:lnTo>
                </a:path>
              </a:pathLst>
            </a:custGeom>
            <a:noFill/>
            <a:ln>
              <a:solidFill>
                <a:schemeClr val="accent1"/>
              </a:solidFill>
            </a:ln>
            <a:effectLst/>
          </p:spPr>
          <p:txBody>
            <a:bodyPr wrap="none" anchor="ctr"/>
            <a:lstStyle/>
            <a:p>
              <a:pPr marL="171450" indent="-171450">
                <a:buFont typeface="Arial" panose="020B0604020202020204" pitchFamily="34" charset="0"/>
                <a:buChar char="•"/>
              </a:pPr>
              <a:endParaRPr lang="en-US" sz="1600"/>
            </a:p>
          </p:txBody>
        </p:sp>
        <p:sp>
          <p:nvSpPr>
            <p:cNvPr id="9" name="Freeform 341">
              <a:extLst>
                <a:ext uri="{FF2B5EF4-FFF2-40B4-BE49-F238E27FC236}">
                  <a16:creationId xmlns:a16="http://schemas.microsoft.com/office/drawing/2014/main" id="{EB28FE26-5ABB-3846-BD5B-9AE3F346AB78}"/>
                </a:ext>
              </a:extLst>
            </p:cNvPr>
            <p:cNvSpPr>
              <a:spLocks noChangeAspect="1" noChangeArrowheads="1"/>
            </p:cNvSpPr>
            <p:nvPr/>
          </p:nvSpPr>
          <p:spPr bwMode="auto">
            <a:xfrm>
              <a:off x="1659515" y="1235848"/>
              <a:ext cx="1117824" cy="426884"/>
            </a:xfrm>
            <a:prstGeom prst="round2SameRect">
              <a:avLst/>
            </a:prstGeom>
            <a:solidFill>
              <a:schemeClr val="accent1">
                <a:lumMod val="20000"/>
                <a:lumOff val="80000"/>
              </a:schemeClr>
            </a:solidFill>
            <a:ln>
              <a:solidFill>
                <a:schemeClr val="accent5"/>
              </a:solidFill>
            </a:ln>
            <a:effectLst>
              <a:outerShdw blurRad="50800" dist="38100" dir="5400000" algn="t" rotWithShape="0">
                <a:prstClr val="black">
                  <a:alpha val="40000"/>
                </a:prstClr>
              </a:outerShdw>
            </a:effectLst>
          </p:spPr>
          <p:txBody>
            <a:bodyPr wrap="none" anchor="ctr"/>
            <a:lstStyle/>
            <a:p>
              <a:pPr algn="ctr"/>
              <a:r>
                <a:rPr lang="en-US" sz="1200" b="1" dirty="0">
                  <a:latin typeface="+mj-lt"/>
                </a:rPr>
                <a:t>PLANNER </a:t>
              </a:r>
            </a:p>
          </p:txBody>
        </p:sp>
        <p:pic>
          <p:nvPicPr>
            <p:cNvPr id="16" name="Picture 15" descr="Icon&#10;&#10;Description automatically generated">
              <a:extLst>
                <a:ext uri="{FF2B5EF4-FFF2-40B4-BE49-F238E27FC236}">
                  <a16:creationId xmlns:a16="http://schemas.microsoft.com/office/drawing/2014/main" id="{3AD1681A-6C5C-C645-81D7-B993B330EC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31920" y="1723639"/>
              <a:ext cx="796154" cy="975065"/>
            </a:xfrm>
            <a:prstGeom prst="rect">
              <a:avLst/>
            </a:prstGeom>
          </p:spPr>
        </p:pic>
      </p:grpSp>
      <p:sp>
        <p:nvSpPr>
          <p:cNvPr id="43" name="Rectangle 42">
            <a:extLst>
              <a:ext uri="{FF2B5EF4-FFF2-40B4-BE49-F238E27FC236}">
                <a16:creationId xmlns:a16="http://schemas.microsoft.com/office/drawing/2014/main" id="{04B21205-0C91-AB44-8ECF-74C069B7277E}"/>
              </a:ext>
            </a:extLst>
          </p:cNvPr>
          <p:cNvSpPr/>
          <p:nvPr/>
        </p:nvSpPr>
        <p:spPr>
          <a:xfrm>
            <a:off x="0" y="0"/>
            <a:ext cx="1604222" cy="276999"/>
          </a:xfrm>
          <a:prstGeom prst="rect">
            <a:avLst/>
          </a:prstGeom>
        </p:spPr>
        <p:txBody>
          <a:bodyPr wrap="none">
            <a:spAutoFit/>
          </a:bodyPr>
          <a:lstStyle/>
          <a:p>
            <a:r>
              <a:rPr lang="en-US" sz="1200">
                <a:solidFill>
                  <a:schemeClr val="accent5"/>
                </a:solidFill>
              </a:rPr>
              <a:t>e-Assessment Project </a:t>
            </a:r>
            <a:endParaRPr lang="en-GB" sz="1200"/>
          </a:p>
        </p:txBody>
      </p:sp>
      <p:sp>
        <p:nvSpPr>
          <p:cNvPr id="7" name="TextBox 6">
            <a:extLst>
              <a:ext uri="{FF2B5EF4-FFF2-40B4-BE49-F238E27FC236}">
                <a16:creationId xmlns:a16="http://schemas.microsoft.com/office/drawing/2014/main" id="{81412D3E-33FD-4E34-A0FC-A0E973C3C163}"/>
              </a:ext>
            </a:extLst>
          </p:cNvPr>
          <p:cNvSpPr txBox="1"/>
          <p:nvPr/>
        </p:nvSpPr>
        <p:spPr>
          <a:xfrm>
            <a:off x="2554014" y="1169400"/>
            <a:ext cx="7031420" cy="2031325"/>
          </a:xfrm>
          <a:prstGeom prst="rect">
            <a:avLst/>
          </a:prstGeom>
          <a:noFill/>
        </p:spPr>
        <p:txBody>
          <a:bodyPr wrap="square" rtlCol="0">
            <a:spAutoFit/>
          </a:bodyPr>
          <a:lstStyle/>
          <a:p>
            <a:r>
              <a:rPr lang="en-GB" dirty="0"/>
              <a:t>This is the term for the person who will set up the coursework question in Inspera. The question can be started from scratch or pre-prepared but needs to be re-created in Inspera. Anyone can be an author (</a:t>
            </a:r>
            <a:r>
              <a:rPr lang="en-GB" dirty="0" err="1"/>
              <a:t>i.e</a:t>
            </a:r>
            <a:r>
              <a:rPr lang="en-GB" dirty="0"/>
              <a:t> academic or administrator). </a:t>
            </a:r>
            <a:r>
              <a:rPr lang="en-GB" b="1" dirty="0"/>
              <a:t>Note that you will need to use the recommended naming conventions when creating questions in Inspera. A question set might be S_Assessment Unit code_Q1_academic year (YYYY/YY) or S_C10040R2_Q1_2021/22</a:t>
            </a:r>
          </a:p>
        </p:txBody>
      </p:sp>
      <p:sp>
        <p:nvSpPr>
          <p:cNvPr id="44" name="TextBox 43">
            <a:extLst>
              <a:ext uri="{FF2B5EF4-FFF2-40B4-BE49-F238E27FC236}">
                <a16:creationId xmlns:a16="http://schemas.microsoft.com/office/drawing/2014/main" id="{A9861716-9DFC-40C0-93E7-D02954E76DA2}"/>
              </a:ext>
            </a:extLst>
          </p:cNvPr>
          <p:cNvSpPr txBox="1"/>
          <p:nvPr/>
        </p:nvSpPr>
        <p:spPr>
          <a:xfrm>
            <a:off x="2554014" y="3298663"/>
            <a:ext cx="7133896" cy="1754326"/>
          </a:xfrm>
          <a:prstGeom prst="rect">
            <a:avLst/>
          </a:prstGeom>
          <a:noFill/>
        </p:spPr>
        <p:txBody>
          <a:bodyPr wrap="square" rtlCol="0">
            <a:spAutoFit/>
          </a:bodyPr>
          <a:lstStyle/>
          <a:p>
            <a:r>
              <a:rPr lang="en-GB" dirty="0"/>
              <a:t>This role is usually carried out by departmental administrators. They will be responsible for partially setting up tests (</a:t>
            </a:r>
            <a:r>
              <a:rPr lang="en-GB" dirty="0" err="1"/>
              <a:t>Inspera’s</a:t>
            </a:r>
            <a:r>
              <a:rPr lang="en-GB" dirty="0"/>
              <a:t> term for the way in which submissions are made), checking the content and activating the test so that the student can submit their coursework. Using the </a:t>
            </a:r>
            <a:r>
              <a:rPr lang="en-GB" b="1" dirty="0"/>
              <a:t>MONITOR</a:t>
            </a:r>
            <a:r>
              <a:rPr lang="en-GB" dirty="0"/>
              <a:t> tab in the system, administrators can track the progress and status of submissions. </a:t>
            </a:r>
            <a:r>
              <a:rPr lang="en-GB" b="1" dirty="0"/>
              <a:t>Note that the planning and author roles can overlap. </a:t>
            </a:r>
          </a:p>
        </p:txBody>
      </p:sp>
      <p:grpSp>
        <p:nvGrpSpPr>
          <p:cNvPr id="45" name="Group 44">
            <a:extLst>
              <a:ext uri="{FF2B5EF4-FFF2-40B4-BE49-F238E27FC236}">
                <a16:creationId xmlns:a16="http://schemas.microsoft.com/office/drawing/2014/main" id="{94F13D05-DAFE-43CA-83EB-5221A0B8753E}"/>
              </a:ext>
            </a:extLst>
          </p:cNvPr>
          <p:cNvGrpSpPr/>
          <p:nvPr/>
        </p:nvGrpSpPr>
        <p:grpSpPr>
          <a:xfrm>
            <a:off x="411638" y="5052989"/>
            <a:ext cx="1129956" cy="1522797"/>
            <a:chOff x="4143420" y="1235848"/>
            <a:chExt cx="1129956" cy="1522797"/>
          </a:xfrm>
        </p:grpSpPr>
        <p:sp>
          <p:nvSpPr>
            <p:cNvPr id="46" name="Freeform 333">
              <a:extLst>
                <a:ext uri="{FF2B5EF4-FFF2-40B4-BE49-F238E27FC236}">
                  <a16:creationId xmlns:a16="http://schemas.microsoft.com/office/drawing/2014/main" id="{EC2D0D86-C924-42CD-90CE-0769B95A1C11}"/>
                </a:ext>
              </a:extLst>
            </p:cNvPr>
            <p:cNvSpPr>
              <a:spLocks noChangeAspect="1" noChangeArrowheads="1"/>
            </p:cNvSpPr>
            <p:nvPr/>
          </p:nvSpPr>
          <p:spPr bwMode="auto">
            <a:xfrm>
              <a:off x="4148175" y="1687587"/>
              <a:ext cx="1125201" cy="1071058"/>
            </a:xfrm>
            <a:custGeom>
              <a:avLst/>
              <a:gdLst>
                <a:gd name="T0" fmla="*/ 564790 w 1569"/>
                <a:gd name="T1" fmla="*/ 564790 h 1568"/>
                <a:gd name="T2" fmla="*/ 0 w 1569"/>
                <a:gd name="T3" fmla="*/ 564790 h 1568"/>
                <a:gd name="T4" fmla="*/ 0 w 1569"/>
                <a:gd name="T5" fmla="*/ 0 h 1568"/>
                <a:gd name="T6" fmla="*/ 564790 w 1569"/>
                <a:gd name="T7" fmla="*/ 0 h 1568"/>
                <a:gd name="T8" fmla="*/ 564790 w 1569"/>
                <a:gd name="T9" fmla="*/ 564790 h 15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9" h="1568">
                  <a:moveTo>
                    <a:pt x="1568" y="1567"/>
                  </a:moveTo>
                  <a:lnTo>
                    <a:pt x="0" y="1567"/>
                  </a:lnTo>
                  <a:lnTo>
                    <a:pt x="0" y="0"/>
                  </a:lnTo>
                  <a:lnTo>
                    <a:pt x="1568" y="0"/>
                  </a:lnTo>
                  <a:lnTo>
                    <a:pt x="1568" y="1567"/>
                  </a:lnTo>
                </a:path>
              </a:pathLst>
            </a:custGeom>
            <a:noFill/>
            <a:ln>
              <a:solidFill>
                <a:schemeClr val="accent1"/>
              </a:solidFill>
            </a:ln>
            <a:effectLst/>
          </p:spPr>
          <p:txBody>
            <a:bodyPr wrap="none" anchor="ctr"/>
            <a:lstStyle/>
            <a:p>
              <a:pPr marL="171450" indent="-171450">
                <a:buFont typeface="Arial" panose="020B0604020202020204" pitchFamily="34" charset="0"/>
                <a:buChar char="•"/>
              </a:pPr>
              <a:endParaRPr lang="en-US" sz="1600"/>
            </a:p>
          </p:txBody>
        </p:sp>
        <p:sp>
          <p:nvSpPr>
            <p:cNvPr id="47" name="Freeform 342">
              <a:extLst>
                <a:ext uri="{FF2B5EF4-FFF2-40B4-BE49-F238E27FC236}">
                  <a16:creationId xmlns:a16="http://schemas.microsoft.com/office/drawing/2014/main" id="{11D62080-65E7-4A43-9D6A-4C9ED739EA96}"/>
                </a:ext>
              </a:extLst>
            </p:cNvPr>
            <p:cNvSpPr>
              <a:spLocks noChangeAspect="1" noChangeArrowheads="1"/>
            </p:cNvSpPr>
            <p:nvPr/>
          </p:nvSpPr>
          <p:spPr bwMode="auto">
            <a:xfrm>
              <a:off x="4143420" y="1235848"/>
              <a:ext cx="1125201" cy="421425"/>
            </a:xfrm>
            <a:prstGeom prst="round2SameRect">
              <a:avLst/>
            </a:prstGeom>
            <a:solidFill>
              <a:schemeClr val="accent1">
                <a:lumMod val="20000"/>
                <a:lumOff val="80000"/>
              </a:schemeClr>
            </a:solidFill>
            <a:ln>
              <a:solidFill>
                <a:schemeClr val="accent5"/>
              </a:solidFill>
            </a:ln>
            <a:effectLst>
              <a:outerShdw blurRad="50800" dist="38100" dir="5400000" algn="t" rotWithShape="0">
                <a:prstClr val="black">
                  <a:alpha val="40000"/>
                </a:prstClr>
              </a:outerShdw>
            </a:effectLst>
          </p:spPr>
          <p:txBody>
            <a:bodyPr wrap="none" anchor="ctr"/>
            <a:lstStyle/>
            <a:p>
              <a:pPr algn="ctr"/>
              <a:r>
                <a:rPr lang="en-US" sz="1200" b="1" dirty="0">
                  <a:latin typeface="+mj-lt"/>
                </a:rPr>
                <a:t>GRADERS </a:t>
              </a:r>
            </a:p>
          </p:txBody>
        </p:sp>
        <p:pic>
          <p:nvPicPr>
            <p:cNvPr id="48" name="Picture 47" descr="Icon&#10;&#10;Description automatically generated">
              <a:extLst>
                <a:ext uri="{FF2B5EF4-FFF2-40B4-BE49-F238E27FC236}">
                  <a16:creationId xmlns:a16="http://schemas.microsoft.com/office/drawing/2014/main" id="{E9718FBF-4EF7-4E3A-8182-75094766A120}"/>
                </a:ext>
              </a:extLst>
            </p:cNvPr>
            <p:cNvPicPr>
              <a:picLocks noChangeAspect="1"/>
            </p:cNvPicPr>
            <p:nvPr/>
          </p:nvPicPr>
          <p:blipFill rotWithShape="1">
            <a:blip r:embed="rId5">
              <a:extLst>
                <a:ext uri="{28A0092B-C50C-407E-A947-70E740481C1C}">
                  <a14:useLocalDpi xmlns:a14="http://schemas.microsoft.com/office/drawing/2010/main" val="0"/>
                </a:ext>
              </a:extLst>
            </a:blip>
            <a:srcRect t="8262"/>
            <a:stretch/>
          </p:blipFill>
          <p:spPr>
            <a:xfrm>
              <a:off x="4254831" y="1717462"/>
              <a:ext cx="924260" cy="953886"/>
            </a:xfrm>
            <a:prstGeom prst="rect">
              <a:avLst/>
            </a:prstGeom>
          </p:spPr>
        </p:pic>
      </p:grpSp>
      <p:sp>
        <p:nvSpPr>
          <p:cNvPr id="49" name="TextBox 48">
            <a:extLst>
              <a:ext uri="{FF2B5EF4-FFF2-40B4-BE49-F238E27FC236}">
                <a16:creationId xmlns:a16="http://schemas.microsoft.com/office/drawing/2014/main" id="{49F1EFF9-F033-429B-8EA4-2C1349A921CF}"/>
              </a:ext>
            </a:extLst>
          </p:cNvPr>
          <p:cNvSpPr txBox="1"/>
          <p:nvPr/>
        </p:nvSpPr>
        <p:spPr>
          <a:xfrm>
            <a:off x="2554014" y="5052989"/>
            <a:ext cx="7133896" cy="1754326"/>
          </a:xfrm>
          <a:prstGeom prst="rect">
            <a:avLst/>
          </a:prstGeom>
          <a:noFill/>
        </p:spPr>
        <p:txBody>
          <a:bodyPr wrap="square" rtlCol="0">
            <a:spAutoFit/>
          </a:bodyPr>
          <a:lstStyle/>
          <a:p>
            <a:r>
              <a:rPr lang="en-GB" dirty="0"/>
              <a:t>Graders (</a:t>
            </a:r>
            <a:r>
              <a:rPr lang="en-GB" dirty="0" err="1"/>
              <a:t>Inspera’s</a:t>
            </a:r>
            <a:r>
              <a:rPr lang="en-GB" dirty="0"/>
              <a:t> term for markers) are assigned outside of Inspera by Planners to areas called </a:t>
            </a:r>
            <a:r>
              <a:rPr lang="en-GB" b="1" dirty="0"/>
              <a:t>Committees</a:t>
            </a:r>
            <a:r>
              <a:rPr lang="en-GB" dirty="0"/>
              <a:t>, which are created by the Planner. These allow for the allocation of students, or candidate, papers. Once logged in, Graders can see the candidates they have been assigned. </a:t>
            </a:r>
            <a:r>
              <a:rPr lang="en-GB" b="1" dirty="0"/>
              <a:t>Note that mark sheets will be generated via e-Vision and uploaded to a new SharePoint site.   </a:t>
            </a:r>
          </a:p>
        </p:txBody>
      </p:sp>
    </p:spTree>
    <p:extLst>
      <p:ext uri="{BB962C8B-B14F-4D97-AF65-F5344CB8AC3E}">
        <p14:creationId xmlns:p14="http://schemas.microsoft.com/office/powerpoint/2010/main" val="204583006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8a57f01-c879-45e3-91b8-2925796cd087">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BB43BA9B04854AAA7EBB462C87E2E9" ma:contentTypeVersion="12" ma:contentTypeDescription="Create a new document." ma:contentTypeScope="" ma:versionID="414abf13f9088dcf21aec6be3a013801">
  <xsd:schema xmlns:xsd="http://www.w3.org/2001/XMLSchema" xmlns:xs="http://www.w3.org/2001/XMLSchema" xmlns:p="http://schemas.microsoft.com/office/2006/metadata/properties" xmlns:ns2="f9314cb4-d21b-4dc9-8680-6599ce03ffbc" xmlns:ns3="48a57f01-c879-45e3-91b8-2925796cd087" targetNamespace="http://schemas.microsoft.com/office/2006/metadata/properties" ma:root="true" ma:fieldsID="ff5a51a6d2ad760e558fecabe3c0b59c" ns2:_="" ns3:_="">
    <xsd:import namespace="f9314cb4-d21b-4dc9-8680-6599ce03ffbc"/>
    <xsd:import namespace="48a57f01-c879-45e3-91b8-2925796cd08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314cb4-d21b-4dc9-8680-6599ce03ff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8a57f01-c879-45e3-91b8-2925796cd08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FE32E2-0153-4EF4-AFDB-E108C5A2BA5A}">
  <ds:schemaRefs>
    <ds:schemaRef ds:uri="http://schemas.microsoft.com/office/2006/documentManagement/types"/>
    <ds:schemaRef ds:uri="http://purl.org/dc/elements/1.1/"/>
    <ds:schemaRef ds:uri="http://schemas.microsoft.com/office/2006/metadata/properties"/>
    <ds:schemaRef ds:uri="f9314cb4-d21b-4dc9-8680-6599ce03ffbc"/>
    <ds:schemaRef ds:uri="48a57f01-c879-45e3-91b8-2925796cd087"/>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6D0FB32-2CB2-4A96-AC75-8C089F6E0DBE}">
  <ds:schemaRefs>
    <ds:schemaRef ds:uri="http://schemas.microsoft.com/sharepoint/v3/contenttype/forms"/>
  </ds:schemaRefs>
</ds:datastoreItem>
</file>

<file path=customXml/itemProps3.xml><?xml version="1.0" encoding="utf-8"?>
<ds:datastoreItem xmlns:ds="http://schemas.openxmlformats.org/officeDocument/2006/customXml" ds:itemID="{6CFC22D2-C7C1-48E7-A507-DE6DC3AB1C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314cb4-d21b-4dc9-8680-6599ce03ffbc"/>
    <ds:schemaRef ds:uri="48a57f01-c879-45e3-91b8-2925796cd0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1785</TotalTime>
  <Words>321</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Who does what in Inspera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does what in Inspera </dc:title>
  <dc:creator>Val Johnson</dc:creator>
  <cp:lastModifiedBy>Valerie Johnson</cp:lastModifiedBy>
  <cp:revision>3</cp:revision>
  <dcterms:created xsi:type="dcterms:W3CDTF">2021-08-02T11:18:01Z</dcterms:created>
  <dcterms:modified xsi:type="dcterms:W3CDTF">2021-09-19T17:52:24Z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0x0101006BBB43BA9B04854AAA7EBB462C87E2E9</vt:lpwstr>
  </property>
  <property fmtid="{D5CDD505-2E9C-101B-9397-08002B2CF9AE}" pid="3" name="ComplianceAssetId">
    <vt:lpwstr/>
  </property>
  <property fmtid="{D5CDD505-2E9C-101B-9397-08002B2CF9AE}" pid="4" name="_ExtendedDescription">
    <vt:lpwstr/>
  </property>
</Properties>
</file>