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15"/>
  </p:notesMasterIdLst>
  <p:sldIdLst>
    <p:sldId id="285" r:id="rId6"/>
    <p:sldId id="303" r:id="rId7"/>
    <p:sldId id="305" r:id="rId8"/>
    <p:sldId id="310" r:id="rId9"/>
    <p:sldId id="313" r:id="rId10"/>
    <p:sldId id="306" r:id="rId11"/>
    <p:sldId id="311" r:id="rId12"/>
    <p:sldId id="307" r:id="rId13"/>
    <p:sldId id="308" r:id="rId14"/>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Lateu" initials="JL" lastIdx="2" clrIdx="0">
    <p:extLst>
      <p:ext uri="{19B8F6BF-5375-455C-9EA6-DF929625EA0E}">
        <p15:presenceInfo xmlns:p15="http://schemas.microsoft.com/office/powerpoint/2012/main" userId="Jo Late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24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D7C2E62E-1EB7-4C66-A125-D58A2E3F35DB}" type="datetimeFigureOut">
              <a:rPr lang="en-GB" smtClean="0"/>
              <a:t>23/11/2022</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462CBD65-5B38-4670-83B1-3A6BD7D65447}" type="slidenum">
              <a:rPr lang="en-GB" smtClean="0"/>
              <a:t>‹#›</a:t>
            </a:fld>
            <a:endParaRPr lang="en-GB"/>
          </a:p>
        </p:txBody>
      </p:sp>
    </p:spTree>
    <p:extLst>
      <p:ext uri="{BB962C8B-B14F-4D97-AF65-F5344CB8AC3E}">
        <p14:creationId xmlns:p14="http://schemas.microsoft.com/office/powerpoint/2010/main" val="375910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29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21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54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675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70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26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66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19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83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160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680817" y="359260"/>
            <a:ext cx="7111771" cy="320216"/>
          </a:xfrm>
          <a:prstGeom prst="rect">
            <a:avLst/>
          </a:prstGeom>
          <a:noFill/>
        </p:spPr>
        <p:txBody>
          <a:bodyPr wrap="square" rtlCol="0">
            <a:spAutoFit/>
          </a:bodyPr>
          <a:lstStyle/>
          <a:p>
            <a:r>
              <a:rPr lang="en-US" sz="1481">
                <a:latin typeface="FoundrySterling-Book"/>
              </a:rPr>
              <a:t>Academic Administration Division</a:t>
            </a:r>
          </a:p>
        </p:txBody>
      </p:sp>
      <p:pic>
        <p:nvPicPr>
          <p:cNvPr id="5" name="Picture 4" descr="RWatts_punts_retouchedforP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39971"/>
            <a:ext cx="12192000" cy="7412107"/>
          </a:xfrm>
          <a:prstGeom prst="rect">
            <a:avLst/>
          </a:prstGeom>
        </p:spPr>
      </p:pic>
      <p:pic>
        <p:nvPicPr>
          <p:cNvPr id="7" name="Picture 6">
            <a:extLst>
              <a:ext uri="{FF2B5EF4-FFF2-40B4-BE49-F238E27FC236}">
                <a16:creationId xmlns:a16="http://schemas.microsoft.com/office/drawing/2014/main" id="{7130D60C-E0F9-46D9-A2C4-B4F2C12AFE4B}"/>
              </a:ext>
            </a:extLst>
          </p:cNvPr>
          <p:cNvPicPr>
            <a:picLocks noChangeAspect="1"/>
          </p:cNvPicPr>
          <p:nvPr userDrawn="1"/>
        </p:nvPicPr>
        <p:blipFill>
          <a:blip r:embed="rId4"/>
          <a:stretch>
            <a:fillRect/>
          </a:stretch>
        </p:blipFill>
        <p:spPr>
          <a:xfrm>
            <a:off x="0" y="832618"/>
            <a:ext cx="12192000" cy="7422382"/>
          </a:xfrm>
          <a:prstGeom prst="rect">
            <a:avLst/>
          </a:prstGeom>
        </p:spPr>
      </p:pic>
      <p:pic>
        <p:nvPicPr>
          <p:cNvPr id="6" name="Picture 5" descr="ox_small_cmyk_pos_rect.jpg">
            <a:extLst>
              <a:ext uri="{FF2B5EF4-FFF2-40B4-BE49-F238E27FC236}">
                <a16:creationId xmlns:a16="http://schemas.microsoft.com/office/drawing/2014/main" id="{AFB62541-1DD6-4190-9F6A-736E3822A4F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20949" y="210948"/>
            <a:ext cx="1521068" cy="468528"/>
          </a:xfrm>
          <a:prstGeom prst="rect">
            <a:avLst/>
          </a:prstGeom>
        </p:spPr>
      </p:pic>
    </p:spTree>
    <p:extLst>
      <p:ext uri="{BB962C8B-B14F-4D97-AF65-F5344CB8AC3E}">
        <p14:creationId xmlns:p14="http://schemas.microsoft.com/office/powerpoint/2010/main" val="366723130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075" rtl="0" eaLnBrk="1" latinLnBrk="0" hangingPunct="1">
        <a:spcBef>
          <a:spcPct val="0"/>
        </a:spcBef>
        <a:buNone/>
        <a:defRPr sz="4443" kern="1200">
          <a:solidFill>
            <a:schemeClr val="tx1"/>
          </a:solidFill>
          <a:latin typeface="+mj-lt"/>
          <a:ea typeface="+mj-ea"/>
          <a:cs typeface="+mj-cs"/>
        </a:defRPr>
      </a:lvl1pPr>
    </p:titleStyle>
    <p:bodyStyle>
      <a:lvl1pPr marL="342807" indent="-342807" algn="l" defTabSz="457075" rtl="0" eaLnBrk="1" latinLnBrk="0" hangingPunct="1">
        <a:spcBef>
          <a:spcPct val="20000"/>
        </a:spcBef>
        <a:buFont typeface="Arial"/>
        <a:buChar char="•"/>
        <a:defRPr sz="3173" kern="1200">
          <a:solidFill>
            <a:schemeClr val="tx1"/>
          </a:solidFill>
          <a:latin typeface="+mn-lt"/>
          <a:ea typeface="+mn-ea"/>
          <a:cs typeface="+mn-cs"/>
        </a:defRPr>
      </a:lvl1pPr>
      <a:lvl2pPr marL="742747" indent="-285672" algn="l" defTabSz="457075" rtl="0" eaLnBrk="1" latinLnBrk="0" hangingPunct="1">
        <a:spcBef>
          <a:spcPct val="20000"/>
        </a:spcBef>
        <a:buFont typeface="Arial"/>
        <a:buChar char="–"/>
        <a:defRPr sz="2750" kern="1200">
          <a:solidFill>
            <a:schemeClr val="tx1"/>
          </a:solidFill>
          <a:latin typeface="+mn-lt"/>
          <a:ea typeface="+mn-ea"/>
          <a:cs typeface="+mn-cs"/>
        </a:defRPr>
      </a:lvl2pPr>
      <a:lvl3pPr marL="1142687" indent="-228538" algn="l" defTabSz="457075" rtl="0" eaLnBrk="1" latinLnBrk="0" hangingPunct="1">
        <a:spcBef>
          <a:spcPct val="20000"/>
        </a:spcBef>
        <a:buFont typeface="Arial"/>
        <a:buChar char="•"/>
        <a:defRPr sz="2433" kern="1200">
          <a:solidFill>
            <a:schemeClr val="tx1"/>
          </a:solidFill>
          <a:latin typeface="+mn-lt"/>
          <a:ea typeface="+mn-ea"/>
          <a:cs typeface="+mn-cs"/>
        </a:defRPr>
      </a:lvl3pPr>
      <a:lvl4pPr marL="1599763" indent="-228538" algn="l" defTabSz="457075" rtl="0" eaLnBrk="1" latinLnBrk="0" hangingPunct="1">
        <a:spcBef>
          <a:spcPct val="20000"/>
        </a:spcBef>
        <a:buFont typeface="Arial"/>
        <a:buChar char="–"/>
        <a:defRPr sz="2010" kern="1200">
          <a:solidFill>
            <a:schemeClr val="tx1"/>
          </a:solidFill>
          <a:latin typeface="+mn-lt"/>
          <a:ea typeface="+mn-ea"/>
          <a:cs typeface="+mn-cs"/>
        </a:defRPr>
      </a:lvl4pPr>
      <a:lvl5pPr marL="2056838" indent="-228538" algn="l" defTabSz="457075" rtl="0" eaLnBrk="1" latinLnBrk="0" hangingPunct="1">
        <a:spcBef>
          <a:spcPct val="20000"/>
        </a:spcBef>
        <a:buFont typeface="Arial"/>
        <a:buChar char="»"/>
        <a:defRPr sz="2010" kern="1200">
          <a:solidFill>
            <a:schemeClr val="tx1"/>
          </a:solidFill>
          <a:latin typeface="+mn-lt"/>
          <a:ea typeface="+mn-ea"/>
          <a:cs typeface="+mn-cs"/>
        </a:defRPr>
      </a:lvl5pPr>
      <a:lvl6pPr marL="2513912" indent="-228538" algn="l" defTabSz="457075" rtl="0" eaLnBrk="1" latinLnBrk="0" hangingPunct="1">
        <a:spcBef>
          <a:spcPct val="20000"/>
        </a:spcBef>
        <a:buFont typeface="Arial"/>
        <a:buChar char="•"/>
        <a:defRPr sz="2010" kern="1200">
          <a:solidFill>
            <a:schemeClr val="tx1"/>
          </a:solidFill>
          <a:latin typeface="+mn-lt"/>
          <a:ea typeface="+mn-ea"/>
          <a:cs typeface="+mn-cs"/>
        </a:defRPr>
      </a:lvl6pPr>
      <a:lvl7pPr marL="2970988" indent="-228538" algn="l" defTabSz="457075" rtl="0" eaLnBrk="1" latinLnBrk="0" hangingPunct="1">
        <a:spcBef>
          <a:spcPct val="20000"/>
        </a:spcBef>
        <a:buFont typeface="Arial"/>
        <a:buChar char="•"/>
        <a:defRPr sz="2010" kern="1200">
          <a:solidFill>
            <a:schemeClr val="tx1"/>
          </a:solidFill>
          <a:latin typeface="+mn-lt"/>
          <a:ea typeface="+mn-ea"/>
          <a:cs typeface="+mn-cs"/>
        </a:defRPr>
      </a:lvl7pPr>
      <a:lvl8pPr marL="3428063" indent="-228538" algn="l" defTabSz="457075" rtl="0" eaLnBrk="1" latinLnBrk="0" hangingPunct="1">
        <a:spcBef>
          <a:spcPct val="20000"/>
        </a:spcBef>
        <a:buFont typeface="Arial"/>
        <a:buChar char="•"/>
        <a:defRPr sz="2010" kern="1200">
          <a:solidFill>
            <a:schemeClr val="tx1"/>
          </a:solidFill>
          <a:latin typeface="+mn-lt"/>
          <a:ea typeface="+mn-ea"/>
          <a:cs typeface="+mn-cs"/>
        </a:defRPr>
      </a:lvl8pPr>
      <a:lvl9pPr marL="3885139" indent="-228538" algn="l" defTabSz="457075" rtl="0" eaLnBrk="1" latinLnBrk="0" hangingPunct="1">
        <a:spcBef>
          <a:spcPct val="20000"/>
        </a:spcBef>
        <a:buFont typeface="Arial"/>
        <a:buChar char="•"/>
        <a:defRPr sz="2010" kern="1200">
          <a:solidFill>
            <a:schemeClr val="tx1"/>
          </a:solidFill>
          <a:latin typeface="+mn-lt"/>
          <a:ea typeface="+mn-ea"/>
          <a:cs typeface="+mn-cs"/>
        </a:defRPr>
      </a:lvl9pPr>
    </p:bodyStyle>
    <p:otherStyle>
      <a:defPPr>
        <a:defRPr lang="en-US"/>
      </a:defPPr>
      <a:lvl1pPr marL="0" algn="l" defTabSz="457075" rtl="0" eaLnBrk="1" latinLnBrk="0" hangingPunct="1">
        <a:defRPr sz="1798" kern="1200">
          <a:solidFill>
            <a:schemeClr val="tx1"/>
          </a:solidFill>
          <a:latin typeface="+mn-lt"/>
          <a:ea typeface="+mn-ea"/>
          <a:cs typeface="+mn-cs"/>
        </a:defRPr>
      </a:lvl1pPr>
      <a:lvl2pPr marL="457075" algn="l" defTabSz="457075" rtl="0" eaLnBrk="1" latinLnBrk="0" hangingPunct="1">
        <a:defRPr sz="1798" kern="1200">
          <a:solidFill>
            <a:schemeClr val="tx1"/>
          </a:solidFill>
          <a:latin typeface="+mn-lt"/>
          <a:ea typeface="+mn-ea"/>
          <a:cs typeface="+mn-cs"/>
        </a:defRPr>
      </a:lvl2pPr>
      <a:lvl3pPr marL="914150" algn="l" defTabSz="457075" rtl="0" eaLnBrk="1" latinLnBrk="0" hangingPunct="1">
        <a:defRPr sz="1798" kern="1200">
          <a:solidFill>
            <a:schemeClr val="tx1"/>
          </a:solidFill>
          <a:latin typeface="+mn-lt"/>
          <a:ea typeface="+mn-ea"/>
          <a:cs typeface="+mn-cs"/>
        </a:defRPr>
      </a:lvl3pPr>
      <a:lvl4pPr marL="1371225" algn="l" defTabSz="457075" rtl="0" eaLnBrk="1" latinLnBrk="0" hangingPunct="1">
        <a:defRPr sz="1798" kern="1200">
          <a:solidFill>
            <a:schemeClr val="tx1"/>
          </a:solidFill>
          <a:latin typeface="+mn-lt"/>
          <a:ea typeface="+mn-ea"/>
          <a:cs typeface="+mn-cs"/>
        </a:defRPr>
      </a:lvl4pPr>
      <a:lvl5pPr marL="1828300" algn="l" defTabSz="457075" rtl="0" eaLnBrk="1" latinLnBrk="0" hangingPunct="1">
        <a:defRPr sz="1798" kern="1200">
          <a:solidFill>
            <a:schemeClr val="tx1"/>
          </a:solidFill>
          <a:latin typeface="+mn-lt"/>
          <a:ea typeface="+mn-ea"/>
          <a:cs typeface="+mn-cs"/>
        </a:defRPr>
      </a:lvl5pPr>
      <a:lvl6pPr marL="2285376" algn="l" defTabSz="457075" rtl="0" eaLnBrk="1" latinLnBrk="0" hangingPunct="1">
        <a:defRPr sz="1798" kern="1200">
          <a:solidFill>
            <a:schemeClr val="tx1"/>
          </a:solidFill>
          <a:latin typeface="+mn-lt"/>
          <a:ea typeface="+mn-ea"/>
          <a:cs typeface="+mn-cs"/>
        </a:defRPr>
      </a:lvl6pPr>
      <a:lvl7pPr marL="2742450" algn="l" defTabSz="457075" rtl="0" eaLnBrk="1" latinLnBrk="0" hangingPunct="1">
        <a:defRPr sz="1798" kern="1200">
          <a:solidFill>
            <a:schemeClr val="tx1"/>
          </a:solidFill>
          <a:latin typeface="+mn-lt"/>
          <a:ea typeface="+mn-ea"/>
          <a:cs typeface="+mn-cs"/>
        </a:defRPr>
      </a:lvl7pPr>
      <a:lvl8pPr marL="3199526" algn="l" defTabSz="457075" rtl="0" eaLnBrk="1" latinLnBrk="0" hangingPunct="1">
        <a:defRPr sz="1798" kern="1200">
          <a:solidFill>
            <a:schemeClr val="tx1"/>
          </a:solidFill>
          <a:latin typeface="+mn-lt"/>
          <a:ea typeface="+mn-ea"/>
          <a:cs typeface="+mn-cs"/>
        </a:defRPr>
      </a:lvl8pPr>
      <a:lvl9pPr marL="3656601" algn="l" defTabSz="457075"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680817" y="359260"/>
            <a:ext cx="7111771" cy="320216"/>
          </a:xfrm>
          <a:prstGeom prst="rect">
            <a:avLst/>
          </a:prstGeom>
          <a:noFill/>
        </p:spPr>
        <p:txBody>
          <a:bodyPr wrap="square" rtlCol="0">
            <a:spAutoFit/>
          </a:bodyPr>
          <a:lstStyle/>
          <a:p>
            <a:r>
              <a:rPr lang="en-US" sz="1481">
                <a:latin typeface="FoundrySterling-Book"/>
              </a:rPr>
              <a:t>Academic Administration Division</a:t>
            </a:r>
          </a:p>
        </p:txBody>
      </p:sp>
      <p:sp>
        <p:nvSpPr>
          <p:cNvPr id="12" name="Rectangle 11"/>
          <p:cNvSpPr>
            <a:spLocks noChangeArrowheads="1"/>
          </p:cNvSpPr>
          <p:nvPr userDrawn="1"/>
        </p:nvSpPr>
        <p:spPr bwMode="auto">
          <a:xfrm>
            <a:off x="-1" y="862171"/>
            <a:ext cx="12192000" cy="599582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1904">
              <a:solidFill>
                <a:schemeClr val="lt1"/>
              </a:solidFill>
              <a:latin typeface="+mn-lt"/>
              <a:ea typeface="+mn-ea"/>
              <a:cs typeface="+mn-cs"/>
            </a:endParaRPr>
          </a:p>
        </p:txBody>
      </p:sp>
      <p:pic>
        <p:nvPicPr>
          <p:cNvPr id="5" name="Picture 4" descr="ox_small_cmyk_pos_rect.jpg">
            <a:extLst>
              <a:ext uri="{FF2B5EF4-FFF2-40B4-BE49-F238E27FC236}">
                <a16:creationId xmlns:a16="http://schemas.microsoft.com/office/drawing/2014/main" id="{3511165A-CB3B-4C32-9964-D4ECA8A452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0949" y="210948"/>
            <a:ext cx="1521068" cy="468528"/>
          </a:xfrm>
          <a:prstGeom prst="rect">
            <a:avLst/>
          </a:prstGeom>
        </p:spPr>
      </p:pic>
    </p:spTree>
    <p:extLst>
      <p:ext uri="{BB962C8B-B14F-4D97-AF65-F5344CB8AC3E}">
        <p14:creationId xmlns:p14="http://schemas.microsoft.com/office/powerpoint/2010/main" val="2280599617"/>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075" rtl="0" eaLnBrk="1" latinLnBrk="0" hangingPunct="1">
        <a:spcBef>
          <a:spcPct val="0"/>
        </a:spcBef>
        <a:buNone/>
        <a:defRPr sz="4443" kern="1200">
          <a:solidFill>
            <a:schemeClr val="tx1"/>
          </a:solidFill>
          <a:latin typeface="+mj-lt"/>
          <a:ea typeface="+mj-ea"/>
          <a:cs typeface="+mj-cs"/>
        </a:defRPr>
      </a:lvl1pPr>
    </p:titleStyle>
    <p:bodyStyle>
      <a:lvl1pPr marL="342807" indent="-342807" algn="l" defTabSz="457075" rtl="0" eaLnBrk="1" latinLnBrk="0" hangingPunct="1">
        <a:spcBef>
          <a:spcPct val="20000"/>
        </a:spcBef>
        <a:buFont typeface="Arial"/>
        <a:buChar char="•"/>
        <a:defRPr sz="3173" kern="1200">
          <a:solidFill>
            <a:schemeClr val="tx1"/>
          </a:solidFill>
          <a:latin typeface="+mn-lt"/>
          <a:ea typeface="+mn-ea"/>
          <a:cs typeface="+mn-cs"/>
        </a:defRPr>
      </a:lvl1pPr>
      <a:lvl2pPr marL="742747" indent="-285672" algn="l" defTabSz="457075" rtl="0" eaLnBrk="1" latinLnBrk="0" hangingPunct="1">
        <a:spcBef>
          <a:spcPct val="20000"/>
        </a:spcBef>
        <a:buFont typeface="Arial"/>
        <a:buChar char="–"/>
        <a:defRPr sz="2750" kern="1200">
          <a:solidFill>
            <a:schemeClr val="tx1"/>
          </a:solidFill>
          <a:latin typeface="+mn-lt"/>
          <a:ea typeface="+mn-ea"/>
          <a:cs typeface="+mn-cs"/>
        </a:defRPr>
      </a:lvl2pPr>
      <a:lvl3pPr marL="1142687" indent="-228538" algn="l" defTabSz="457075" rtl="0" eaLnBrk="1" latinLnBrk="0" hangingPunct="1">
        <a:spcBef>
          <a:spcPct val="20000"/>
        </a:spcBef>
        <a:buFont typeface="Arial"/>
        <a:buChar char="•"/>
        <a:defRPr sz="2433" kern="1200">
          <a:solidFill>
            <a:schemeClr val="tx1"/>
          </a:solidFill>
          <a:latin typeface="+mn-lt"/>
          <a:ea typeface="+mn-ea"/>
          <a:cs typeface="+mn-cs"/>
        </a:defRPr>
      </a:lvl3pPr>
      <a:lvl4pPr marL="1599763" indent="-228538" algn="l" defTabSz="457075" rtl="0" eaLnBrk="1" latinLnBrk="0" hangingPunct="1">
        <a:spcBef>
          <a:spcPct val="20000"/>
        </a:spcBef>
        <a:buFont typeface="Arial"/>
        <a:buChar char="–"/>
        <a:defRPr sz="2010" kern="1200">
          <a:solidFill>
            <a:schemeClr val="tx1"/>
          </a:solidFill>
          <a:latin typeface="+mn-lt"/>
          <a:ea typeface="+mn-ea"/>
          <a:cs typeface="+mn-cs"/>
        </a:defRPr>
      </a:lvl4pPr>
      <a:lvl5pPr marL="2056838" indent="-228538" algn="l" defTabSz="457075" rtl="0" eaLnBrk="1" latinLnBrk="0" hangingPunct="1">
        <a:spcBef>
          <a:spcPct val="20000"/>
        </a:spcBef>
        <a:buFont typeface="Arial"/>
        <a:buChar char="»"/>
        <a:defRPr sz="2010" kern="1200">
          <a:solidFill>
            <a:schemeClr val="tx1"/>
          </a:solidFill>
          <a:latin typeface="+mn-lt"/>
          <a:ea typeface="+mn-ea"/>
          <a:cs typeface="+mn-cs"/>
        </a:defRPr>
      </a:lvl5pPr>
      <a:lvl6pPr marL="2513912" indent="-228538" algn="l" defTabSz="457075" rtl="0" eaLnBrk="1" latinLnBrk="0" hangingPunct="1">
        <a:spcBef>
          <a:spcPct val="20000"/>
        </a:spcBef>
        <a:buFont typeface="Arial"/>
        <a:buChar char="•"/>
        <a:defRPr sz="2010" kern="1200">
          <a:solidFill>
            <a:schemeClr val="tx1"/>
          </a:solidFill>
          <a:latin typeface="+mn-lt"/>
          <a:ea typeface="+mn-ea"/>
          <a:cs typeface="+mn-cs"/>
        </a:defRPr>
      </a:lvl6pPr>
      <a:lvl7pPr marL="2970988" indent="-228538" algn="l" defTabSz="457075" rtl="0" eaLnBrk="1" latinLnBrk="0" hangingPunct="1">
        <a:spcBef>
          <a:spcPct val="20000"/>
        </a:spcBef>
        <a:buFont typeface="Arial"/>
        <a:buChar char="•"/>
        <a:defRPr sz="2010" kern="1200">
          <a:solidFill>
            <a:schemeClr val="tx1"/>
          </a:solidFill>
          <a:latin typeface="+mn-lt"/>
          <a:ea typeface="+mn-ea"/>
          <a:cs typeface="+mn-cs"/>
        </a:defRPr>
      </a:lvl7pPr>
      <a:lvl8pPr marL="3428063" indent="-228538" algn="l" defTabSz="457075" rtl="0" eaLnBrk="1" latinLnBrk="0" hangingPunct="1">
        <a:spcBef>
          <a:spcPct val="20000"/>
        </a:spcBef>
        <a:buFont typeface="Arial"/>
        <a:buChar char="•"/>
        <a:defRPr sz="2010" kern="1200">
          <a:solidFill>
            <a:schemeClr val="tx1"/>
          </a:solidFill>
          <a:latin typeface="+mn-lt"/>
          <a:ea typeface="+mn-ea"/>
          <a:cs typeface="+mn-cs"/>
        </a:defRPr>
      </a:lvl8pPr>
      <a:lvl9pPr marL="3885139" indent="-228538" algn="l" defTabSz="457075" rtl="0" eaLnBrk="1" latinLnBrk="0" hangingPunct="1">
        <a:spcBef>
          <a:spcPct val="20000"/>
        </a:spcBef>
        <a:buFont typeface="Arial"/>
        <a:buChar char="•"/>
        <a:defRPr sz="2010" kern="1200">
          <a:solidFill>
            <a:schemeClr val="tx1"/>
          </a:solidFill>
          <a:latin typeface="+mn-lt"/>
          <a:ea typeface="+mn-ea"/>
          <a:cs typeface="+mn-cs"/>
        </a:defRPr>
      </a:lvl9pPr>
    </p:bodyStyle>
    <p:otherStyle>
      <a:defPPr>
        <a:defRPr lang="en-US"/>
      </a:defPPr>
      <a:lvl1pPr marL="0" algn="l" defTabSz="457075" rtl="0" eaLnBrk="1" latinLnBrk="0" hangingPunct="1">
        <a:defRPr sz="1798" kern="1200">
          <a:solidFill>
            <a:schemeClr val="tx1"/>
          </a:solidFill>
          <a:latin typeface="+mn-lt"/>
          <a:ea typeface="+mn-ea"/>
          <a:cs typeface="+mn-cs"/>
        </a:defRPr>
      </a:lvl1pPr>
      <a:lvl2pPr marL="457075" algn="l" defTabSz="457075" rtl="0" eaLnBrk="1" latinLnBrk="0" hangingPunct="1">
        <a:defRPr sz="1798" kern="1200">
          <a:solidFill>
            <a:schemeClr val="tx1"/>
          </a:solidFill>
          <a:latin typeface="+mn-lt"/>
          <a:ea typeface="+mn-ea"/>
          <a:cs typeface="+mn-cs"/>
        </a:defRPr>
      </a:lvl2pPr>
      <a:lvl3pPr marL="914150" algn="l" defTabSz="457075" rtl="0" eaLnBrk="1" latinLnBrk="0" hangingPunct="1">
        <a:defRPr sz="1798" kern="1200">
          <a:solidFill>
            <a:schemeClr val="tx1"/>
          </a:solidFill>
          <a:latin typeface="+mn-lt"/>
          <a:ea typeface="+mn-ea"/>
          <a:cs typeface="+mn-cs"/>
        </a:defRPr>
      </a:lvl3pPr>
      <a:lvl4pPr marL="1371225" algn="l" defTabSz="457075" rtl="0" eaLnBrk="1" latinLnBrk="0" hangingPunct="1">
        <a:defRPr sz="1798" kern="1200">
          <a:solidFill>
            <a:schemeClr val="tx1"/>
          </a:solidFill>
          <a:latin typeface="+mn-lt"/>
          <a:ea typeface="+mn-ea"/>
          <a:cs typeface="+mn-cs"/>
        </a:defRPr>
      </a:lvl4pPr>
      <a:lvl5pPr marL="1828300" algn="l" defTabSz="457075" rtl="0" eaLnBrk="1" latinLnBrk="0" hangingPunct="1">
        <a:defRPr sz="1798" kern="1200">
          <a:solidFill>
            <a:schemeClr val="tx1"/>
          </a:solidFill>
          <a:latin typeface="+mn-lt"/>
          <a:ea typeface="+mn-ea"/>
          <a:cs typeface="+mn-cs"/>
        </a:defRPr>
      </a:lvl5pPr>
      <a:lvl6pPr marL="2285376" algn="l" defTabSz="457075" rtl="0" eaLnBrk="1" latinLnBrk="0" hangingPunct="1">
        <a:defRPr sz="1798" kern="1200">
          <a:solidFill>
            <a:schemeClr val="tx1"/>
          </a:solidFill>
          <a:latin typeface="+mn-lt"/>
          <a:ea typeface="+mn-ea"/>
          <a:cs typeface="+mn-cs"/>
        </a:defRPr>
      </a:lvl6pPr>
      <a:lvl7pPr marL="2742450" algn="l" defTabSz="457075" rtl="0" eaLnBrk="1" latinLnBrk="0" hangingPunct="1">
        <a:defRPr sz="1798" kern="1200">
          <a:solidFill>
            <a:schemeClr val="tx1"/>
          </a:solidFill>
          <a:latin typeface="+mn-lt"/>
          <a:ea typeface="+mn-ea"/>
          <a:cs typeface="+mn-cs"/>
        </a:defRPr>
      </a:lvl7pPr>
      <a:lvl8pPr marL="3199526" algn="l" defTabSz="457075" rtl="0" eaLnBrk="1" latinLnBrk="0" hangingPunct="1">
        <a:defRPr sz="1798" kern="1200">
          <a:solidFill>
            <a:schemeClr val="tx1"/>
          </a:solidFill>
          <a:latin typeface="+mn-lt"/>
          <a:ea typeface="+mn-ea"/>
          <a:cs typeface="+mn-cs"/>
        </a:defRPr>
      </a:lvl8pPr>
      <a:lvl9pPr marL="3656601" algn="l" defTabSz="457075"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138647" y="2132630"/>
            <a:ext cx="5091468" cy="3600985"/>
          </a:xfrm>
          <a:prstGeom prst="rect">
            <a:avLst/>
          </a:prstGeom>
          <a:solidFill>
            <a:srgbClr val="000090">
              <a:alpha val="41176"/>
            </a:srgbClr>
          </a:solidFill>
          <a:ln>
            <a:noFill/>
          </a:ln>
          <a:effectLst>
            <a:outerShdw dist="23000" dir="5400000" rotWithShape="0">
              <a:srgbClr val="000000">
                <a:alpha val="34998"/>
              </a:srgbClr>
            </a:outerShdw>
          </a:effectLst>
        </p:spPr>
        <p:txBody>
          <a:bodyPr anchor="ctr"/>
          <a:lstStyle/>
          <a:p>
            <a:pPr algn="ctr">
              <a:defRPr/>
            </a:pPr>
            <a:endParaRPr lang="en-US" sz="1904">
              <a:solidFill>
                <a:schemeClr val="lt1"/>
              </a:solidFill>
            </a:endParaRPr>
          </a:p>
        </p:txBody>
      </p:sp>
      <p:sp>
        <p:nvSpPr>
          <p:cNvPr id="3" name="TextBox 2"/>
          <p:cNvSpPr txBox="1"/>
          <p:nvPr/>
        </p:nvSpPr>
        <p:spPr>
          <a:xfrm>
            <a:off x="2194802" y="2132630"/>
            <a:ext cx="5331543" cy="3600986"/>
          </a:xfrm>
          <a:prstGeom prst="rect">
            <a:avLst/>
          </a:prstGeom>
          <a:noFill/>
        </p:spPr>
        <p:txBody>
          <a:bodyPr wrap="square" lIns="91440" tIns="45720" rIns="91440" bIns="45720" rtlCol="0" anchor="t">
            <a:spAutoFit/>
          </a:bodyPr>
          <a:lstStyle/>
          <a:p>
            <a:r>
              <a:rPr lang="en-US" sz="4400" dirty="0">
                <a:solidFill>
                  <a:schemeClr val="bg1"/>
                </a:solidFill>
                <a:latin typeface="FoundrySterling-Book"/>
              </a:rPr>
              <a:t>THE ACADEMIC ADMINISTRATION DIVISION</a:t>
            </a:r>
          </a:p>
          <a:p>
            <a:endParaRPr lang="en-GB" sz="800" dirty="0">
              <a:solidFill>
                <a:schemeClr val="bg1"/>
              </a:solidFill>
            </a:endParaRPr>
          </a:p>
          <a:p>
            <a:endParaRPr lang="en-GB" sz="800" dirty="0">
              <a:solidFill>
                <a:schemeClr val="bg1"/>
              </a:solidFill>
            </a:endParaRPr>
          </a:p>
          <a:p>
            <a:r>
              <a:rPr lang="en-GB" sz="2000" dirty="0">
                <a:solidFill>
                  <a:schemeClr val="bg1"/>
                </a:solidFill>
              </a:rPr>
              <a:t>SUPPORTING STUDENTS – </a:t>
            </a:r>
            <a:endParaRPr lang="en-GB" sz="2000" dirty="0">
              <a:solidFill>
                <a:schemeClr val="bg1"/>
              </a:solidFill>
              <a:cs typeface="Calibri"/>
            </a:endParaRPr>
          </a:p>
          <a:p>
            <a:r>
              <a:rPr lang="en-GB" sz="2000" dirty="0">
                <a:solidFill>
                  <a:schemeClr val="bg1"/>
                </a:solidFill>
              </a:rPr>
              <a:t>FROM RECRUITMENT TO GRADUATION</a:t>
            </a:r>
            <a:endParaRPr lang="en-GB" sz="2000" dirty="0">
              <a:solidFill>
                <a:schemeClr val="bg1"/>
              </a:solidFill>
              <a:cs typeface="Calibri"/>
            </a:endParaRPr>
          </a:p>
          <a:p>
            <a:endParaRPr lang="en-GB" sz="2000" dirty="0">
              <a:solidFill>
                <a:schemeClr val="bg1"/>
              </a:solidFill>
              <a:latin typeface="FoundrySterling-Book"/>
            </a:endParaRPr>
          </a:p>
          <a:p>
            <a:r>
              <a:rPr lang="en-GB" sz="2000" dirty="0">
                <a:solidFill>
                  <a:schemeClr val="bg1"/>
                </a:solidFill>
                <a:latin typeface="FoundrySterling-Book"/>
              </a:rPr>
              <a:t>November 2022</a:t>
            </a:r>
            <a:endParaRPr lang="en-US" sz="2000" dirty="0">
              <a:solidFill>
                <a:schemeClr val="bg1"/>
              </a:solidFill>
              <a:latin typeface="FoundrySterling-Book"/>
            </a:endParaRPr>
          </a:p>
        </p:txBody>
      </p:sp>
    </p:spTree>
    <p:extLst>
      <p:ext uri="{BB962C8B-B14F-4D97-AF65-F5344CB8AC3E}">
        <p14:creationId xmlns:p14="http://schemas.microsoft.com/office/powerpoint/2010/main" val="28303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438151" y="1629466"/>
            <a:ext cx="11366500" cy="3970318"/>
          </a:xfrm>
          <a:prstGeom prst="rect">
            <a:avLst/>
          </a:prstGeom>
        </p:spPr>
        <p:txBody>
          <a:bodyPr wrap="square">
            <a:spAutoFit/>
          </a:bodyPr>
          <a:lstStyle/>
          <a:p>
            <a:pPr algn="ctr">
              <a:defRPr/>
            </a:pPr>
            <a:r>
              <a:rPr lang="en-GB" sz="3600" b="1" u="sng"/>
              <a:t>What is the Academic Administration Division (AAD)?</a:t>
            </a:r>
          </a:p>
          <a:p>
            <a:pPr algn="ctr">
              <a:defRPr/>
            </a:pPr>
            <a:endParaRPr lang="en-GB" sz="3600" b="1" u="sng"/>
          </a:p>
          <a:p>
            <a:pPr algn="ctr">
              <a:defRPr/>
            </a:pPr>
            <a:r>
              <a:rPr lang="en-GB" sz="3600"/>
              <a:t>The AAD is the University’s group of services focused on students and learning. We provide the support and information that students need to thrive in their academic and personal lives. We also support staff and the wider Oxford community. </a:t>
            </a:r>
            <a:endParaRPr lang="en-US" sz="3600">
              <a:solidFill>
                <a:prstClr val="black"/>
              </a:solidFill>
              <a:latin typeface="Calibri"/>
            </a:endParaRPr>
          </a:p>
        </p:txBody>
      </p:sp>
    </p:spTree>
    <p:extLst>
      <p:ext uri="{BB962C8B-B14F-4D97-AF65-F5344CB8AC3E}">
        <p14:creationId xmlns:p14="http://schemas.microsoft.com/office/powerpoint/2010/main" val="340098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733045" y="1102578"/>
            <a:ext cx="11282492" cy="5232202"/>
          </a:xfrm>
          <a:prstGeom prst="rect">
            <a:avLst/>
          </a:prstGeom>
        </p:spPr>
        <p:txBody>
          <a:bodyPr wrap="square">
            <a:spAutoFit/>
          </a:bodyPr>
          <a:lstStyle/>
          <a:p>
            <a:r>
              <a:rPr lang="en-GB" sz="3200" b="1"/>
              <a:t>What we do</a:t>
            </a:r>
            <a:br>
              <a:rPr lang="en-GB" b="1"/>
            </a:br>
            <a:r>
              <a:rPr lang="en-GB" sz="2000"/>
              <a:t>We work with staff and students across the collegiate University to support students from before they join Oxford until they leave. In particular we focus on:</a:t>
            </a:r>
            <a:br>
              <a:rPr lang="en-GB" sz="2000"/>
            </a:br>
            <a:endParaRPr lang="en-GB"/>
          </a:p>
          <a:p>
            <a:pPr marL="285750" indent="-285750">
              <a:buFontTx/>
              <a:buChar char="-"/>
            </a:pPr>
            <a:r>
              <a:rPr lang="en-GB" sz="2400" b="1"/>
              <a:t>Student recruitment</a:t>
            </a:r>
            <a:r>
              <a:rPr lang="en-GB" sz="2000"/>
              <a:t>: Attracting the best undergraduate and postgraduate students through outreach and admissions - and advising students through the admissions process</a:t>
            </a:r>
          </a:p>
          <a:p>
            <a:pPr marL="285750" indent="-285750">
              <a:buFontTx/>
              <a:buChar char="-"/>
            </a:pPr>
            <a:r>
              <a:rPr lang="en-GB" sz="2400" b="1"/>
              <a:t>Student services</a:t>
            </a:r>
            <a:r>
              <a:rPr lang="en-GB" sz="2000" b="1"/>
              <a:t>: </a:t>
            </a:r>
            <a:r>
              <a:rPr lang="en-GB" sz="2000"/>
              <a:t>Offering high-quality services to students once they arrive at Oxford, including counselling and disability services, sports, language courses, a careers service, and fees and funding. </a:t>
            </a:r>
          </a:p>
          <a:p>
            <a:pPr marL="285750" indent="-285750">
              <a:buFontTx/>
              <a:buChar char="-"/>
            </a:pPr>
            <a:r>
              <a:rPr lang="en-GB" sz="2400" b="1"/>
              <a:t>Student administration</a:t>
            </a:r>
            <a:r>
              <a:rPr lang="en-GB" sz="2000" b="1"/>
              <a:t>: </a:t>
            </a:r>
            <a:r>
              <a:rPr lang="en-GB" sz="2000"/>
              <a:t>Managing the University’s student data, registration, examinations, and degree ceremonies, advising on visas and immigration; and developing our student systems</a:t>
            </a:r>
          </a:p>
          <a:p>
            <a:pPr marL="285750" indent="-285750">
              <a:buFontTx/>
              <a:buChar char="-"/>
            </a:pPr>
            <a:r>
              <a:rPr lang="en-GB" sz="2400" b="1"/>
              <a:t>Educational policy</a:t>
            </a:r>
            <a:r>
              <a:rPr lang="en-GB" sz="2000"/>
              <a:t>: Helping to develop and implement educational policies, upholding legislation, and providing quality assurance </a:t>
            </a:r>
          </a:p>
          <a:p>
            <a:br>
              <a:rPr lang="en-GB" sz="2400"/>
            </a:br>
            <a:r>
              <a:rPr lang="en-GB" sz="2000"/>
              <a:t>We also </a:t>
            </a:r>
            <a:r>
              <a:rPr lang="en-GB" sz="2400" b="1"/>
              <a:t>support academic and professional staff </a:t>
            </a:r>
            <a:r>
              <a:rPr lang="en-GB" sz="2000"/>
              <a:t>and the wider Oxford community through our language, sport, and professional and educational development services. </a:t>
            </a:r>
            <a:endParaRPr lang="en-US" sz="4000">
              <a:solidFill>
                <a:prstClr val="black"/>
              </a:solidFill>
              <a:latin typeface="Calibri"/>
            </a:endParaRPr>
          </a:p>
        </p:txBody>
      </p:sp>
    </p:spTree>
    <p:extLst>
      <p:ext uri="{BB962C8B-B14F-4D97-AF65-F5344CB8AC3E}">
        <p14:creationId xmlns:p14="http://schemas.microsoft.com/office/powerpoint/2010/main" val="340643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648676" y="821380"/>
            <a:ext cx="11282492" cy="584775"/>
          </a:xfrm>
          <a:prstGeom prst="rect">
            <a:avLst/>
          </a:prstGeom>
        </p:spPr>
        <p:txBody>
          <a:bodyPr wrap="square">
            <a:spAutoFit/>
          </a:bodyPr>
          <a:lstStyle/>
          <a:p>
            <a:r>
              <a:rPr lang="en-GB" sz="3200" b="1"/>
              <a:t>Our sections</a:t>
            </a:r>
            <a:endParaRPr lang="en-US" sz="1100">
              <a:solidFill>
                <a:srgbClr val="FF0000"/>
              </a:solidFill>
              <a:latin typeface="Calibri"/>
            </a:endParaRPr>
          </a:p>
        </p:txBody>
      </p:sp>
      <p:graphicFrame>
        <p:nvGraphicFramePr>
          <p:cNvPr id="2" name="Table 1">
            <a:extLst>
              <a:ext uri="{FF2B5EF4-FFF2-40B4-BE49-F238E27FC236}">
                <a16:creationId xmlns:a16="http://schemas.microsoft.com/office/drawing/2014/main" id="{51E64FE8-869E-47EF-8EBA-71BE53208519}"/>
              </a:ext>
            </a:extLst>
          </p:cNvPr>
          <p:cNvGraphicFramePr>
            <a:graphicFrameLocks noGrp="1"/>
          </p:cNvGraphicFramePr>
          <p:nvPr>
            <p:extLst>
              <p:ext uri="{D42A27DB-BD31-4B8C-83A1-F6EECF244321}">
                <p14:modId xmlns:p14="http://schemas.microsoft.com/office/powerpoint/2010/main" val="2828605067"/>
              </p:ext>
            </p:extLst>
          </p:nvPr>
        </p:nvGraphicFramePr>
        <p:xfrm>
          <a:off x="1070271" y="1600889"/>
          <a:ext cx="10019754" cy="5087071"/>
        </p:xfrm>
        <a:graphic>
          <a:graphicData uri="http://schemas.openxmlformats.org/drawingml/2006/table">
            <a:tbl>
              <a:tblPr>
                <a:tableStyleId>{5C22544A-7EE6-4342-B048-85BDC9FD1C3A}</a:tableStyleId>
              </a:tblPr>
              <a:tblGrid>
                <a:gridCol w="2032899">
                  <a:extLst>
                    <a:ext uri="{9D8B030D-6E8A-4147-A177-3AD203B41FA5}">
                      <a16:colId xmlns:a16="http://schemas.microsoft.com/office/drawing/2014/main" val="684295110"/>
                    </a:ext>
                  </a:extLst>
                </a:gridCol>
                <a:gridCol w="5136314">
                  <a:extLst>
                    <a:ext uri="{9D8B030D-6E8A-4147-A177-3AD203B41FA5}">
                      <a16:colId xmlns:a16="http://schemas.microsoft.com/office/drawing/2014/main" val="1538903281"/>
                    </a:ext>
                  </a:extLst>
                </a:gridCol>
                <a:gridCol w="1409723">
                  <a:extLst>
                    <a:ext uri="{9D8B030D-6E8A-4147-A177-3AD203B41FA5}">
                      <a16:colId xmlns:a16="http://schemas.microsoft.com/office/drawing/2014/main" val="3664709165"/>
                    </a:ext>
                  </a:extLst>
                </a:gridCol>
                <a:gridCol w="1440818">
                  <a:extLst>
                    <a:ext uri="{9D8B030D-6E8A-4147-A177-3AD203B41FA5}">
                      <a16:colId xmlns:a16="http://schemas.microsoft.com/office/drawing/2014/main" val="2782422428"/>
                    </a:ext>
                  </a:extLst>
                </a:gridCol>
              </a:tblGrid>
              <a:tr h="464422">
                <a:tc>
                  <a:txBody>
                    <a:bodyPr/>
                    <a:lstStyle/>
                    <a:p>
                      <a:pPr algn="ctr">
                        <a:lnSpc>
                          <a:spcPct val="107000"/>
                        </a:lnSpc>
                        <a:spcAft>
                          <a:spcPts val="0"/>
                        </a:spcAft>
                      </a:pPr>
                      <a:r>
                        <a:rPr lang="en-GB" sz="1200" b="1" dirty="0">
                          <a:effectLst/>
                        </a:rPr>
                        <a:t>Section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b="1" dirty="0">
                          <a:effectLst/>
                        </a:rPr>
                        <a:t>Description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b="1" dirty="0">
                          <a:effectLst/>
                          <a:latin typeface="Calibri"/>
                          <a:ea typeface="Calibri" panose="020F0502020204030204" pitchFamily="34" charset="0"/>
                          <a:cs typeface="Times New Roman"/>
                        </a:rPr>
                        <a:t>Location</a:t>
                      </a:r>
                    </a:p>
                  </a:txBody>
                  <a:tcPr marL="68580" marR="68580" marT="0" marB="0" anchor="ctr"/>
                </a:tc>
                <a:tc>
                  <a:txBody>
                    <a:bodyPr/>
                    <a:lstStyle/>
                    <a:p>
                      <a:pPr algn="ctr">
                        <a:lnSpc>
                          <a:spcPct val="107000"/>
                        </a:lnSpc>
                        <a:spcAft>
                          <a:spcPts val="0"/>
                        </a:spcAft>
                      </a:pPr>
                      <a:r>
                        <a:rPr lang="en-GB" sz="1200" b="1" dirty="0">
                          <a:effectLst/>
                          <a:latin typeface="Calibri"/>
                          <a:ea typeface="Calibri" panose="020F0502020204030204" pitchFamily="34" charset="0"/>
                          <a:cs typeface="Times New Roman"/>
                        </a:rPr>
                        <a:t>Approx no. of employees (exc. casuals)</a:t>
                      </a:r>
                    </a:p>
                  </a:txBody>
                  <a:tcPr marL="68580" marR="68580" marT="0" marB="0" anchor="ctr"/>
                </a:tc>
                <a:extLst>
                  <a:ext uri="{0D108BD9-81ED-4DB2-BD59-A6C34878D82A}">
                    <a16:rowId xmlns:a16="http://schemas.microsoft.com/office/drawing/2014/main" val="1949407879"/>
                  </a:ext>
                </a:extLst>
              </a:tr>
              <a:tr h="398818">
                <a:tc>
                  <a:txBody>
                    <a:bodyPr/>
                    <a:lstStyle/>
                    <a:p>
                      <a:pPr>
                        <a:lnSpc>
                          <a:spcPct val="107000"/>
                        </a:lnSpc>
                        <a:spcAft>
                          <a:spcPts val="0"/>
                        </a:spcAft>
                      </a:pPr>
                      <a:r>
                        <a:rPr lang="en-GB" sz="1200" b="1" dirty="0">
                          <a:effectLst/>
                        </a:rPr>
                        <a:t>Careers Service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kern="1200" dirty="0">
                          <a:solidFill>
                            <a:schemeClr val="dk1"/>
                          </a:solidFill>
                          <a:effectLst/>
                          <a:latin typeface="+mn-lt"/>
                          <a:ea typeface="+mn-ea"/>
                          <a:cs typeface="+mn-cs"/>
                        </a:rPr>
                        <a:t>Works across the University to help students develop their employability skills and make the best informed decisions, and with recruiters to promote opportunities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Banbury Road</a:t>
                      </a:r>
                    </a:p>
                  </a:txBody>
                  <a:tcPr marL="68580" marR="68580" marT="0" marB="0" anchor="ctr"/>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32</a:t>
                      </a:r>
                    </a:p>
                  </a:txBody>
                  <a:tcPr marL="68580" marR="68580" marT="0" marB="0" anchor="ctr"/>
                </a:tc>
                <a:extLst>
                  <a:ext uri="{0D108BD9-81ED-4DB2-BD59-A6C34878D82A}">
                    <a16:rowId xmlns:a16="http://schemas.microsoft.com/office/drawing/2014/main" val="4193437058"/>
                  </a:ext>
                </a:extLst>
              </a:tr>
              <a:tr h="264036">
                <a:tc>
                  <a:txBody>
                    <a:bodyPr/>
                    <a:lstStyle/>
                    <a:p>
                      <a:pPr>
                        <a:lnSpc>
                          <a:spcPct val="107000"/>
                        </a:lnSpc>
                        <a:spcAft>
                          <a:spcPts val="0"/>
                        </a:spcAft>
                      </a:pPr>
                      <a:r>
                        <a:rPr lang="en-GB" sz="1200" b="1" dirty="0">
                          <a:effectLst/>
                        </a:rPr>
                        <a:t>Centre for Teaching &amp; Learning</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t>Provides advice and guidance on course design, adopting technology and digital resources, and assisting in pilots of new teaching methods</a:t>
                      </a:r>
                    </a:p>
                  </a:txBody>
                  <a:tcPr marL="68580" marR="68580" marT="0" marB="0"/>
                </a:tc>
                <a:tc>
                  <a:txBody>
                    <a:bodyPr/>
                    <a:lstStyle/>
                    <a:p>
                      <a:pPr lvl="0" algn="ctr">
                        <a:lnSpc>
                          <a:spcPct val="107000"/>
                        </a:lnSpc>
                        <a:spcAft>
                          <a:spcPts val="0"/>
                        </a:spcAft>
                        <a:buNone/>
                      </a:pPr>
                      <a:r>
                        <a:rPr lang="en-GB" sz="1100" dirty="0" err="1">
                          <a:effectLst/>
                          <a:latin typeface="Calibri"/>
                          <a:ea typeface="Calibri" panose="020F0502020204030204" pitchFamily="34" charset="0"/>
                          <a:cs typeface="Times New Roman"/>
                        </a:rPr>
                        <a:t>Littlegate</a:t>
                      </a:r>
                      <a:r>
                        <a:rPr lang="en-GB" sz="1100" dirty="0">
                          <a:effectLst/>
                          <a:latin typeface="Calibri"/>
                          <a:ea typeface="Calibri" panose="020F0502020204030204" pitchFamily="34" charset="0"/>
                          <a:cs typeface="Times New Roman"/>
                        </a:rPr>
                        <a:t> House</a:t>
                      </a:r>
                      <a:endParaRPr lang="en-GB" sz="1100" dirty="0">
                        <a:effectLst/>
                        <a:latin typeface="Calibri"/>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23</a:t>
                      </a:r>
                    </a:p>
                  </a:txBody>
                  <a:tcPr marL="68580" marR="68580" marT="0" marB="0" anchor="ctr"/>
                </a:tc>
                <a:extLst>
                  <a:ext uri="{0D108BD9-81ED-4DB2-BD59-A6C34878D82A}">
                    <a16:rowId xmlns:a16="http://schemas.microsoft.com/office/drawing/2014/main" val="1471562587"/>
                  </a:ext>
                </a:extLst>
              </a:tr>
              <a:tr h="264036">
                <a:tc>
                  <a:txBody>
                    <a:bodyPr/>
                    <a:lstStyle/>
                    <a:p>
                      <a:pPr>
                        <a:lnSpc>
                          <a:spcPct val="107000"/>
                        </a:lnSpc>
                        <a:spcAft>
                          <a:spcPts val="0"/>
                        </a:spcAft>
                      </a:pPr>
                      <a:r>
                        <a:rPr lang="en-GB" sz="1200" b="1" dirty="0">
                          <a:effectLst/>
                        </a:rPr>
                        <a:t>Education Policy Support</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solidFill>
                            <a:schemeClr val="tx1"/>
                          </a:solidFill>
                          <a:effectLst/>
                        </a:rPr>
                        <a:t>Develops the University’s education policy and manages quality assurance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Wellington Square</a:t>
                      </a:r>
                    </a:p>
                  </a:txBody>
                  <a:tcPr marL="68580" marR="68580" marT="0" marB="0" anchor="ctr"/>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10</a:t>
                      </a:r>
                    </a:p>
                  </a:txBody>
                  <a:tcPr marL="68580" marR="68580" marT="0" marB="0" anchor="ctr"/>
                </a:tc>
                <a:extLst>
                  <a:ext uri="{0D108BD9-81ED-4DB2-BD59-A6C34878D82A}">
                    <a16:rowId xmlns:a16="http://schemas.microsoft.com/office/drawing/2014/main" val="2865626607"/>
                  </a:ext>
                </a:extLst>
              </a:tr>
              <a:tr h="398818">
                <a:tc>
                  <a:txBody>
                    <a:bodyPr/>
                    <a:lstStyle/>
                    <a:p>
                      <a:pPr>
                        <a:lnSpc>
                          <a:spcPct val="107000"/>
                        </a:lnSpc>
                        <a:spcAft>
                          <a:spcPts val="0"/>
                        </a:spcAft>
                      </a:pPr>
                      <a:r>
                        <a:rPr lang="en-GB" sz="1200" b="1" dirty="0">
                          <a:effectLst/>
                        </a:rPr>
                        <a:t>Graduate Admissions and Recruitment</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kern="1200" dirty="0">
                          <a:solidFill>
                            <a:schemeClr val="dk1"/>
                          </a:solidFill>
                          <a:effectLst/>
                          <a:latin typeface="+mn-lt"/>
                          <a:ea typeface="+mn-ea"/>
                          <a:cs typeface="+mn-cs"/>
                        </a:rPr>
                        <a:t>Oversees the graduate admissions process, supporting applicants, departments and colleges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Wellington Square</a:t>
                      </a:r>
                    </a:p>
                  </a:txBody>
                  <a:tcPr marL="68580" marR="68580" marT="0" marB="0" anchor="ctr"/>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26</a:t>
                      </a:r>
                    </a:p>
                  </a:txBody>
                  <a:tcPr marL="68580" marR="68580" marT="0" marB="0" anchor="ctr"/>
                </a:tc>
                <a:extLst>
                  <a:ext uri="{0D108BD9-81ED-4DB2-BD59-A6C34878D82A}">
                    <a16:rowId xmlns:a16="http://schemas.microsoft.com/office/drawing/2014/main" val="1077599031"/>
                  </a:ext>
                </a:extLst>
              </a:tr>
              <a:tr h="264036">
                <a:tc>
                  <a:txBody>
                    <a:bodyPr/>
                    <a:lstStyle/>
                    <a:p>
                      <a:pPr>
                        <a:lnSpc>
                          <a:spcPct val="107000"/>
                        </a:lnSpc>
                        <a:spcAft>
                          <a:spcPts val="0"/>
                        </a:spcAft>
                      </a:pPr>
                      <a:r>
                        <a:rPr lang="en-GB" sz="1200" b="1" dirty="0">
                          <a:effectLst/>
                        </a:rPr>
                        <a:t>Language Centre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The language hub for all Oxford students and staff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Woodstock Road</a:t>
                      </a:r>
                    </a:p>
                  </a:txBody>
                  <a:tcPr marL="68580" marR="68580" marT="0" marB="0" anchor="ctr"/>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43</a:t>
                      </a:r>
                    </a:p>
                  </a:txBody>
                  <a:tcPr marL="68580" marR="68580" marT="0" marB="0" anchor="ctr"/>
                </a:tc>
                <a:extLst>
                  <a:ext uri="{0D108BD9-81ED-4DB2-BD59-A6C34878D82A}">
                    <a16:rowId xmlns:a16="http://schemas.microsoft.com/office/drawing/2014/main" val="3801617968"/>
                  </a:ext>
                </a:extLst>
              </a:tr>
              <a:tr h="472507">
                <a:tc>
                  <a:txBody>
                    <a:bodyPr/>
                    <a:lstStyle/>
                    <a:p>
                      <a:pPr>
                        <a:lnSpc>
                          <a:spcPct val="107000"/>
                        </a:lnSpc>
                        <a:spcAft>
                          <a:spcPts val="0"/>
                        </a:spcAft>
                      </a:pPr>
                      <a:r>
                        <a:rPr lang="en-GB" sz="1200" b="1" dirty="0">
                          <a:effectLst/>
                        </a:rPr>
                        <a:t>Sport</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Provides sports facilities, services and opportunities to the greater University community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Iffley Road</a:t>
                      </a: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61</a:t>
                      </a:r>
                    </a:p>
                  </a:txBody>
                  <a:tcPr marL="68580" marR="68580" marT="0" marB="0" anchor="ctr"/>
                </a:tc>
                <a:extLst>
                  <a:ext uri="{0D108BD9-81ED-4DB2-BD59-A6C34878D82A}">
                    <a16:rowId xmlns:a16="http://schemas.microsoft.com/office/drawing/2014/main" val="650733912"/>
                  </a:ext>
                </a:extLst>
              </a:tr>
              <a:tr h="398170">
                <a:tc>
                  <a:txBody>
                    <a:bodyPr/>
                    <a:lstStyle/>
                    <a:p>
                      <a:pPr>
                        <a:lnSpc>
                          <a:spcPct val="107000"/>
                        </a:lnSpc>
                        <a:spcAft>
                          <a:spcPts val="0"/>
                        </a:spcAft>
                      </a:pPr>
                      <a:r>
                        <a:rPr lang="en-GB" sz="1200" b="1" dirty="0">
                          <a:effectLst/>
                        </a:rPr>
                        <a:t>Student Fees</a:t>
                      </a:r>
                      <a:r>
                        <a:rPr lang="en-GB" sz="1200" b="1" baseline="0" dirty="0">
                          <a:effectLst/>
                        </a:rPr>
                        <a:t> and Funding</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latin typeface="Calibri"/>
                          <a:ea typeface="Calibri" panose="020F0502020204030204" pitchFamily="34" charset="0"/>
                          <a:cs typeface="Times New Roman"/>
                        </a:rPr>
                        <a:t>Supports</a:t>
                      </a:r>
                      <a:r>
                        <a:rPr lang="en-GB" sz="1100" baseline="0" dirty="0">
                          <a:effectLst/>
                          <a:latin typeface="Calibri"/>
                          <a:ea typeface="Calibri" panose="020F0502020204030204" pitchFamily="34" charset="0"/>
                          <a:cs typeface="Times New Roman"/>
                        </a:rPr>
                        <a:t> </a:t>
                      </a:r>
                      <a:r>
                        <a:rPr lang="en-GB" sz="1100" dirty="0">
                          <a:effectLst/>
                          <a:latin typeface="Calibri"/>
                          <a:ea typeface="Calibri" panose="020F0502020204030204" pitchFamily="34" charset="0"/>
                          <a:cs typeface="Times New Roman"/>
                        </a:rPr>
                        <a:t>prospective and current students and the collegiate University on all aspects of fees and funding</a:t>
                      </a: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Worcester Street</a:t>
                      </a: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34</a:t>
                      </a:r>
                    </a:p>
                  </a:txBody>
                  <a:tcPr marL="68580" marR="68580" marT="0" marB="0" anchor="ctr"/>
                </a:tc>
                <a:extLst>
                  <a:ext uri="{0D108BD9-81ED-4DB2-BD59-A6C34878D82A}">
                    <a16:rowId xmlns:a16="http://schemas.microsoft.com/office/drawing/2014/main" val="3386883405"/>
                  </a:ext>
                </a:extLst>
              </a:tr>
              <a:tr h="264036">
                <a:tc>
                  <a:txBody>
                    <a:bodyPr/>
                    <a:lstStyle/>
                    <a:p>
                      <a:pPr>
                        <a:lnSpc>
                          <a:spcPct val="107000"/>
                        </a:lnSpc>
                        <a:spcAft>
                          <a:spcPts val="0"/>
                        </a:spcAft>
                      </a:pPr>
                      <a:r>
                        <a:rPr lang="en-GB" sz="1200" b="1" dirty="0">
                          <a:effectLst/>
                        </a:rPr>
                        <a:t>Student Systems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Development and support of core IT systems for academic administration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Gibson Building</a:t>
                      </a: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22</a:t>
                      </a:r>
                    </a:p>
                  </a:txBody>
                  <a:tcPr marL="68580" marR="68580" marT="0" marB="0" anchor="ctr"/>
                </a:tc>
                <a:extLst>
                  <a:ext uri="{0D108BD9-81ED-4DB2-BD59-A6C34878D82A}">
                    <a16:rowId xmlns:a16="http://schemas.microsoft.com/office/drawing/2014/main" val="2740944333"/>
                  </a:ext>
                </a:extLst>
              </a:tr>
              <a:tr h="472507">
                <a:tc>
                  <a:txBody>
                    <a:bodyPr/>
                    <a:lstStyle/>
                    <a:p>
                      <a:pPr>
                        <a:lnSpc>
                          <a:spcPct val="107000"/>
                        </a:lnSpc>
                        <a:spcAft>
                          <a:spcPts val="0"/>
                        </a:spcAft>
                      </a:pPr>
                      <a:r>
                        <a:rPr lang="en-GB" sz="1200" b="1" dirty="0">
                          <a:effectLst/>
                        </a:rPr>
                        <a:t>Student Registry</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Oversees student records, University examination and assessments, data analysis and reporting, degree ceremonies</a:t>
                      </a:r>
                      <a:r>
                        <a:rPr lang="en-GB" sz="1100" baseline="0" dirty="0">
                          <a:effectLst/>
                        </a:rPr>
                        <a:t>, student information, and visas and immigration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Exam Schools</a:t>
                      </a: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62</a:t>
                      </a:r>
                    </a:p>
                  </a:txBody>
                  <a:tcPr marL="68580" marR="68580" marT="0" marB="0" anchor="ctr"/>
                </a:tc>
                <a:extLst>
                  <a:ext uri="{0D108BD9-81ED-4DB2-BD59-A6C34878D82A}">
                    <a16:rowId xmlns:a16="http://schemas.microsoft.com/office/drawing/2014/main" val="885911833"/>
                  </a:ext>
                </a:extLst>
              </a:tr>
              <a:tr h="464422">
                <a:tc>
                  <a:txBody>
                    <a:bodyPr/>
                    <a:lstStyle/>
                    <a:p>
                      <a:pPr>
                        <a:lnSpc>
                          <a:spcPct val="107000"/>
                        </a:lnSpc>
                        <a:spcAft>
                          <a:spcPts val="0"/>
                        </a:spcAft>
                      </a:pPr>
                      <a:r>
                        <a:rPr lang="en-GB" sz="1200" b="1" dirty="0">
                          <a:effectLst/>
                        </a:rPr>
                        <a:t>Student Welfare and Support Services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Responsible for student welfare provision across the university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Worcester Street</a:t>
                      </a: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95</a:t>
                      </a:r>
                    </a:p>
                  </a:txBody>
                  <a:tcPr marL="68580" marR="68580" marT="0" marB="0" anchor="ctr"/>
                </a:tc>
                <a:extLst>
                  <a:ext uri="{0D108BD9-81ED-4DB2-BD59-A6C34878D82A}">
                    <a16:rowId xmlns:a16="http://schemas.microsoft.com/office/drawing/2014/main" val="2799673040"/>
                  </a:ext>
                </a:extLst>
              </a:tr>
              <a:tr h="464422">
                <a:tc>
                  <a:txBody>
                    <a:bodyPr/>
                    <a:lstStyle/>
                    <a:p>
                      <a:pPr>
                        <a:lnSpc>
                          <a:spcPct val="107000"/>
                        </a:lnSpc>
                        <a:spcAft>
                          <a:spcPts val="0"/>
                        </a:spcAft>
                      </a:pPr>
                      <a:r>
                        <a:rPr lang="en-GB" sz="1200" b="1" dirty="0">
                          <a:effectLst/>
                        </a:rPr>
                        <a:t>Undergraduate Admissions and Outreach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Provides a central undergraduates admissions service for colleges and applicants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latin typeface="Calibri"/>
                          <a:ea typeface="Calibri" panose="020F0502020204030204" pitchFamily="34" charset="0"/>
                          <a:cs typeface="Times New Roman"/>
                        </a:rPr>
                        <a:t>Wellington Square</a:t>
                      </a:r>
                    </a:p>
                  </a:txBody>
                  <a:tcPr marL="68580" marR="68580" marT="0" marB="0" anchor="ctr"/>
                </a:tc>
                <a:tc>
                  <a:txBody>
                    <a:bodyPr/>
                    <a:lstStyle/>
                    <a:p>
                      <a:pPr algn="ctr">
                        <a:lnSpc>
                          <a:spcPct val="107000"/>
                        </a:lnSpc>
                        <a:spcAft>
                          <a:spcPts val="0"/>
                        </a:spcAft>
                      </a:pPr>
                      <a:r>
                        <a:rPr lang="en-GB" sz="1100" dirty="0">
                          <a:solidFill>
                            <a:schemeClr val="tx1"/>
                          </a:solidFill>
                          <a:effectLst/>
                          <a:latin typeface="Calibri"/>
                          <a:ea typeface="Calibri" panose="020F0502020204030204" pitchFamily="34" charset="0"/>
                          <a:cs typeface="Times New Roman"/>
                        </a:rPr>
                        <a:t>51</a:t>
                      </a:r>
                    </a:p>
                  </a:txBody>
                  <a:tcPr marL="68580" marR="68580" marT="0" marB="0" anchor="ctr"/>
                </a:tc>
                <a:extLst>
                  <a:ext uri="{0D108BD9-81ED-4DB2-BD59-A6C34878D82A}">
                    <a16:rowId xmlns:a16="http://schemas.microsoft.com/office/drawing/2014/main" val="1614057759"/>
                  </a:ext>
                </a:extLst>
              </a:tr>
              <a:tr h="264036">
                <a:tc>
                  <a:txBody>
                    <a:bodyPr/>
                    <a:lstStyle/>
                    <a:p>
                      <a:pPr>
                        <a:lnSpc>
                          <a:spcPct val="107000"/>
                        </a:lnSpc>
                        <a:spcAft>
                          <a:spcPts val="0"/>
                        </a:spcAft>
                      </a:pPr>
                      <a:r>
                        <a:rPr lang="en-GB" sz="1200" b="1" i="0" dirty="0">
                          <a:effectLst/>
                        </a:rPr>
                        <a:t>Proctors’ Office</a:t>
                      </a:r>
                      <a:endParaRPr lang="en-GB" sz="12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i="0" dirty="0">
                          <a:effectLst/>
                        </a:rPr>
                        <a:t>Upholds legislation, policy and practice by scrutinising governance and operations</a:t>
                      </a:r>
                      <a:endParaRPr lang="en-GB" sz="11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i="0" dirty="0">
                          <a:effectLst/>
                          <a:latin typeface="Calibri"/>
                          <a:ea typeface="Calibri" panose="020F0502020204030204" pitchFamily="34" charset="0"/>
                          <a:cs typeface="Times New Roman"/>
                        </a:rPr>
                        <a:t>Wellington Square</a:t>
                      </a:r>
                    </a:p>
                  </a:txBody>
                  <a:tcPr marL="68580" marR="68580" marT="0" marB="0" anchor="ctr"/>
                </a:tc>
                <a:tc>
                  <a:txBody>
                    <a:bodyPr/>
                    <a:lstStyle/>
                    <a:p>
                      <a:pPr algn="ctr">
                        <a:lnSpc>
                          <a:spcPct val="107000"/>
                        </a:lnSpc>
                        <a:spcAft>
                          <a:spcPts val="0"/>
                        </a:spcAft>
                      </a:pPr>
                      <a:r>
                        <a:rPr lang="en-GB" sz="11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nchor="ctr"/>
                </a:tc>
                <a:extLst>
                  <a:ext uri="{0D108BD9-81ED-4DB2-BD59-A6C34878D82A}">
                    <a16:rowId xmlns:a16="http://schemas.microsoft.com/office/drawing/2014/main" val="3644672867"/>
                  </a:ext>
                </a:extLst>
              </a:tr>
            </a:tbl>
          </a:graphicData>
        </a:graphic>
      </p:graphicFrame>
      <p:sp>
        <p:nvSpPr>
          <p:cNvPr id="4" name="Rectangle 3">
            <a:extLst>
              <a:ext uri="{FF2B5EF4-FFF2-40B4-BE49-F238E27FC236}">
                <a16:creationId xmlns:a16="http://schemas.microsoft.com/office/drawing/2014/main" id="{5E7924A6-9483-4A1F-B43E-493C65A1EF8B}"/>
              </a:ext>
            </a:extLst>
          </p:cNvPr>
          <p:cNvSpPr/>
          <p:nvPr/>
        </p:nvSpPr>
        <p:spPr>
          <a:xfrm>
            <a:off x="856226" y="1314753"/>
            <a:ext cx="9525685" cy="276999"/>
          </a:xfrm>
          <a:prstGeom prst="rect">
            <a:avLst/>
          </a:prstGeom>
        </p:spPr>
        <p:txBody>
          <a:bodyPr wrap="none">
            <a:spAutoFit/>
          </a:bodyPr>
          <a:lstStyle/>
          <a:p>
            <a:r>
              <a:rPr lang="en-GB" sz="1200" dirty="0"/>
              <a:t>The AAD is a dispersed division, with around 480 employees working in 12 sections across eight different sites. Here is a brief overview of each part: </a:t>
            </a:r>
          </a:p>
        </p:txBody>
      </p:sp>
    </p:spTree>
    <p:extLst>
      <p:ext uri="{BB962C8B-B14F-4D97-AF65-F5344CB8AC3E}">
        <p14:creationId xmlns:p14="http://schemas.microsoft.com/office/powerpoint/2010/main" val="100547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211014" y="932220"/>
            <a:ext cx="11282492" cy="584775"/>
          </a:xfrm>
          <a:prstGeom prst="rect">
            <a:avLst/>
          </a:prstGeom>
        </p:spPr>
        <p:txBody>
          <a:bodyPr wrap="square">
            <a:spAutoFit/>
          </a:bodyPr>
          <a:lstStyle/>
          <a:p>
            <a:pPr lvl="0"/>
            <a:r>
              <a:rPr lang="en-GB" sz="3200" b="1" dirty="0"/>
              <a:t>Our structure and leadership </a:t>
            </a:r>
          </a:p>
        </p:txBody>
      </p:sp>
      <p:sp>
        <p:nvSpPr>
          <p:cNvPr id="5" name="Rectangle 4">
            <a:extLst>
              <a:ext uri="{FF2B5EF4-FFF2-40B4-BE49-F238E27FC236}">
                <a16:creationId xmlns:a16="http://schemas.microsoft.com/office/drawing/2014/main" id="{D1EDD450-74AD-498E-9D8D-2AF63089038B}"/>
              </a:ext>
            </a:extLst>
          </p:cNvPr>
          <p:cNvSpPr/>
          <p:nvPr/>
        </p:nvSpPr>
        <p:spPr>
          <a:xfrm>
            <a:off x="7017486" y="4341651"/>
            <a:ext cx="978953" cy="400110"/>
          </a:xfrm>
          <a:prstGeom prst="rect">
            <a:avLst/>
          </a:prstGeom>
          <a:solidFill>
            <a:srgbClr val="002060"/>
          </a:solidFill>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Education Policy Support</a:t>
            </a:r>
            <a:endParaRPr lang="en-GB" sz="1000" dirty="0">
              <a:solidFill>
                <a:schemeClr val="bg1"/>
              </a:solidFill>
            </a:endParaRPr>
          </a:p>
        </p:txBody>
      </p:sp>
      <p:sp>
        <p:nvSpPr>
          <p:cNvPr id="20" name="Rectangle 19">
            <a:extLst>
              <a:ext uri="{FF2B5EF4-FFF2-40B4-BE49-F238E27FC236}">
                <a16:creationId xmlns:a16="http://schemas.microsoft.com/office/drawing/2014/main" id="{A4C50BE1-FA2D-4464-A62D-DE818BF114B9}"/>
              </a:ext>
            </a:extLst>
          </p:cNvPr>
          <p:cNvSpPr/>
          <p:nvPr/>
        </p:nvSpPr>
        <p:spPr>
          <a:xfrm>
            <a:off x="104479" y="6540287"/>
            <a:ext cx="5950360" cy="246221"/>
          </a:xfrm>
          <a:prstGeom prst="rect">
            <a:avLst/>
          </a:prstGeom>
          <a:solidFill>
            <a:schemeClr val="tx1">
              <a:lumMod val="65000"/>
              <a:lumOff val="35000"/>
            </a:schemeClr>
          </a:solidFill>
          <a:ln>
            <a:noFill/>
          </a:ln>
          <a:effectLst/>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AAD Communications</a:t>
            </a:r>
          </a:p>
        </p:txBody>
      </p:sp>
      <p:sp>
        <p:nvSpPr>
          <p:cNvPr id="21" name="Rectangle 20">
            <a:extLst>
              <a:ext uri="{FF2B5EF4-FFF2-40B4-BE49-F238E27FC236}">
                <a16:creationId xmlns:a16="http://schemas.microsoft.com/office/drawing/2014/main" id="{D55D8DF1-5B29-48AB-9CE1-8C9C27061D8D}"/>
              </a:ext>
            </a:extLst>
          </p:cNvPr>
          <p:cNvSpPr/>
          <p:nvPr/>
        </p:nvSpPr>
        <p:spPr>
          <a:xfrm>
            <a:off x="6128239" y="6537711"/>
            <a:ext cx="5911772" cy="246221"/>
          </a:xfrm>
          <a:prstGeom prst="rect">
            <a:avLst/>
          </a:prstGeom>
          <a:solidFill>
            <a:schemeClr val="tx1">
              <a:lumMod val="65000"/>
              <a:lumOff val="35000"/>
            </a:schemeClr>
          </a:solidFill>
          <a:ln>
            <a:noFill/>
          </a:ln>
          <a:effectLst/>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AAD Administration</a:t>
            </a:r>
          </a:p>
        </p:txBody>
      </p:sp>
      <p:sp>
        <p:nvSpPr>
          <p:cNvPr id="22" name="Rectangle 21">
            <a:extLst>
              <a:ext uri="{FF2B5EF4-FFF2-40B4-BE49-F238E27FC236}">
                <a16:creationId xmlns:a16="http://schemas.microsoft.com/office/drawing/2014/main" id="{9055F6A9-3D46-4BC2-968C-12EC1F6DE78E}"/>
              </a:ext>
            </a:extLst>
          </p:cNvPr>
          <p:cNvSpPr/>
          <p:nvPr/>
        </p:nvSpPr>
        <p:spPr>
          <a:xfrm>
            <a:off x="5500165" y="1717071"/>
            <a:ext cx="972000" cy="553998"/>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Saira Shaikh</a:t>
            </a:r>
            <a:endParaRPr lang="en-US" dirty="0">
              <a:latin typeface="Calibri"/>
              <a:ea typeface="Calibri" panose="020F0502020204030204" pitchFamily="34" charset="0"/>
              <a:cs typeface="Times New Roman"/>
            </a:endParaRPr>
          </a:p>
          <a:p>
            <a:pPr algn="ctr"/>
            <a:r>
              <a:rPr lang="en-GB" sz="1000" dirty="0">
                <a:latin typeface="Calibri"/>
                <a:ea typeface="Calibri" panose="020F0502020204030204" pitchFamily="34" charset="0"/>
                <a:cs typeface="Times New Roman"/>
              </a:rPr>
              <a:t>Academic Registrar</a:t>
            </a:r>
            <a:endParaRPr lang="en-US" dirty="0">
              <a:latin typeface="Calibri"/>
              <a:cs typeface="Times New Roman"/>
            </a:endParaRPr>
          </a:p>
        </p:txBody>
      </p:sp>
      <p:grpSp>
        <p:nvGrpSpPr>
          <p:cNvPr id="2" name="Group 1"/>
          <p:cNvGrpSpPr/>
          <p:nvPr/>
        </p:nvGrpSpPr>
        <p:grpSpPr>
          <a:xfrm>
            <a:off x="217655" y="2870841"/>
            <a:ext cx="972000" cy="1648806"/>
            <a:chOff x="217382" y="2811481"/>
            <a:chExt cx="972000" cy="1648806"/>
          </a:xfrm>
        </p:grpSpPr>
        <p:sp>
          <p:nvSpPr>
            <p:cNvPr id="6" name="Rectangle 5">
              <a:extLst>
                <a:ext uri="{FF2B5EF4-FFF2-40B4-BE49-F238E27FC236}">
                  <a16:creationId xmlns:a16="http://schemas.microsoft.com/office/drawing/2014/main" id="{D241B709-F4A6-4AD7-AC07-833BF2564142}"/>
                </a:ext>
              </a:extLst>
            </p:cNvPr>
            <p:cNvSpPr/>
            <p:nvPr/>
          </p:nvSpPr>
          <p:spPr>
            <a:xfrm>
              <a:off x="217382" y="3740287"/>
              <a:ext cx="972000" cy="720000"/>
            </a:xfrm>
            <a:prstGeom prst="rect">
              <a:avLst/>
            </a:prstGeom>
            <a:solidFill>
              <a:srgbClr val="002060"/>
            </a:solidFill>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Undergraduate Admissions and Outreach</a:t>
              </a:r>
            </a:p>
          </p:txBody>
        </p:sp>
        <p:sp>
          <p:nvSpPr>
            <p:cNvPr id="23" name="Rectangle 22">
              <a:extLst>
                <a:ext uri="{FF2B5EF4-FFF2-40B4-BE49-F238E27FC236}">
                  <a16:creationId xmlns:a16="http://schemas.microsoft.com/office/drawing/2014/main" id="{7DBD8FF5-620E-4246-A730-933F3437FC87}"/>
                </a:ext>
              </a:extLst>
            </p:cNvPr>
            <p:cNvSpPr/>
            <p:nvPr/>
          </p:nvSpPr>
          <p:spPr>
            <a:xfrm>
              <a:off x="217382" y="2811481"/>
              <a:ext cx="972000" cy="861774"/>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Samina Khan</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Undergraduate Admissions and Outreach</a:t>
              </a:r>
            </a:p>
          </p:txBody>
        </p:sp>
      </p:grpSp>
      <p:grpSp>
        <p:nvGrpSpPr>
          <p:cNvPr id="7" name="Group 6"/>
          <p:cNvGrpSpPr/>
          <p:nvPr/>
        </p:nvGrpSpPr>
        <p:grpSpPr>
          <a:xfrm>
            <a:off x="1236693" y="2870841"/>
            <a:ext cx="894119" cy="1338540"/>
            <a:chOff x="1236693" y="2888425"/>
            <a:chExt cx="894119" cy="1338540"/>
          </a:xfrm>
        </p:grpSpPr>
        <p:sp>
          <p:nvSpPr>
            <p:cNvPr id="15" name="Rectangle 14">
              <a:extLst>
                <a:ext uri="{FF2B5EF4-FFF2-40B4-BE49-F238E27FC236}">
                  <a16:creationId xmlns:a16="http://schemas.microsoft.com/office/drawing/2014/main" id="{391AAD65-DDE5-4A8C-A1DE-FBD6217A041B}"/>
                </a:ext>
              </a:extLst>
            </p:cNvPr>
            <p:cNvSpPr/>
            <p:nvPr/>
          </p:nvSpPr>
          <p:spPr>
            <a:xfrm>
              <a:off x="1236693" y="3811467"/>
              <a:ext cx="894119" cy="415498"/>
            </a:xfrm>
            <a:prstGeom prst="rect">
              <a:avLst/>
            </a:prstGeom>
            <a:solidFill>
              <a:srgbClr val="002060"/>
            </a:solidFill>
          </p:spPr>
          <p:txBody>
            <a:bodyPr wrap="square" anchor="ctr">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Graduate Admissions</a:t>
              </a:r>
            </a:p>
          </p:txBody>
        </p:sp>
        <p:sp>
          <p:nvSpPr>
            <p:cNvPr id="24" name="Rectangle 23">
              <a:extLst>
                <a:ext uri="{FF2B5EF4-FFF2-40B4-BE49-F238E27FC236}">
                  <a16:creationId xmlns:a16="http://schemas.microsoft.com/office/drawing/2014/main" id="{42BCB2A1-38B9-413A-AAF9-5FA5D1F7428D}"/>
                </a:ext>
              </a:extLst>
            </p:cNvPr>
            <p:cNvSpPr/>
            <p:nvPr/>
          </p:nvSpPr>
          <p:spPr>
            <a:xfrm>
              <a:off x="1246443" y="2888425"/>
              <a:ext cx="877946" cy="861774"/>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Nadia Pollini</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Graduate Admissions</a:t>
              </a:r>
            </a:p>
            <a:p>
              <a:pPr algn="ct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0" name="Group 89"/>
          <p:cNvGrpSpPr/>
          <p:nvPr/>
        </p:nvGrpSpPr>
        <p:grpSpPr>
          <a:xfrm>
            <a:off x="3117457" y="2870841"/>
            <a:ext cx="913750" cy="1338129"/>
            <a:chOff x="3117457" y="2870841"/>
            <a:chExt cx="913750" cy="1338129"/>
          </a:xfrm>
        </p:grpSpPr>
        <p:sp>
          <p:nvSpPr>
            <p:cNvPr id="11" name="Rectangle 10">
              <a:extLst>
                <a:ext uri="{FF2B5EF4-FFF2-40B4-BE49-F238E27FC236}">
                  <a16:creationId xmlns:a16="http://schemas.microsoft.com/office/drawing/2014/main" id="{57C96F27-797E-4812-9F8E-60BF37F960A9}"/>
                </a:ext>
              </a:extLst>
            </p:cNvPr>
            <p:cNvSpPr/>
            <p:nvPr/>
          </p:nvSpPr>
          <p:spPr>
            <a:xfrm>
              <a:off x="3119952" y="3808860"/>
              <a:ext cx="906220" cy="400110"/>
            </a:xfrm>
            <a:prstGeom prst="rect">
              <a:avLst/>
            </a:prstGeom>
            <a:solidFill>
              <a:srgbClr val="002060"/>
            </a:solidFill>
          </p:spPr>
          <p:txBody>
            <a:bodyPr wrap="square" lIns="91440" tIns="45720" rIns="91440" bIns="45720" anchor="ctr">
              <a:spAutoFit/>
            </a:bodyPr>
            <a:lstStyle/>
            <a:p>
              <a:pPr algn="ctr"/>
              <a:r>
                <a:rPr lang="en-GB" sz="1000" dirty="0">
                  <a:solidFill>
                    <a:schemeClr val="bg1"/>
                  </a:solidFill>
                  <a:latin typeface="Calibri"/>
                  <a:ea typeface="Calibri" panose="020F0502020204030204" pitchFamily="34" charset="0"/>
                  <a:cs typeface="Times New Roman"/>
                </a:rPr>
                <a:t>Student </a:t>
              </a:r>
              <a:br>
                <a:rPr lang="en-GB" sz="1000" dirty="0">
                  <a:solidFill>
                    <a:schemeClr val="bg1"/>
                  </a:solidFill>
                  <a:latin typeface="Calibri"/>
                  <a:ea typeface="Calibri" panose="020F0502020204030204" pitchFamily="34" charset="0"/>
                  <a:cs typeface="Times New Roman"/>
                </a:rPr>
              </a:br>
              <a:r>
                <a:rPr lang="en-GB" sz="1000" dirty="0">
                  <a:solidFill>
                    <a:schemeClr val="bg1"/>
                  </a:solidFill>
                  <a:latin typeface="Calibri"/>
                  <a:ea typeface="Calibri" panose="020F0502020204030204" pitchFamily="34" charset="0"/>
                  <a:cs typeface="Times New Roman"/>
                </a:rPr>
                <a:t>Systems</a:t>
              </a:r>
              <a:endParaRPr lang="en-GB" dirty="0">
                <a:solidFill>
                  <a:schemeClr val="bg1"/>
                </a:solidFill>
                <a:latin typeface="Calibri"/>
                <a:cs typeface="Times New Roman"/>
              </a:endParaRPr>
            </a:p>
          </p:txBody>
        </p:sp>
        <p:sp>
          <p:nvSpPr>
            <p:cNvPr id="25" name="Rectangle 24">
              <a:extLst>
                <a:ext uri="{FF2B5EF4-FFF2-40B4-BE49-F238E27FC236}">
                  <a16:creationId xmlns:a16="http://schemas.microsoft.com/office/drawing/2014/main" id="{063E700A-E685-4F87-8C88-B0CC21F7428E}"/>
                </a:ext>
              </a:extLst>
            </p:cNvPr>
            <p:cNvSpPr/>
            <p:nvPr/>
          </p:nvSpPr>
          <p:spPr>
            <a:xfrm>
              <a:off x="3117457" y="2870841"/>
              <a:ext cx="913750" cy="861774"/>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Elaine Aitken</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a:ea typeface="Calibri" panose="020F0502020204030204" pitchFamily="34" charset="0"/>
                  <a:cs typeface="Times New Roman"/>
                </a:rPr>
                <a:t>Director, </a:t>
              </a:r>
              <a:br>
                <a:rPr lang="en-GB" sz="1000" dirty="0">
                  <a:latin typeface="Calibri"/>
                  <a:ea typeface="Calibri" panose="020F0502020204030204" pitchFamily="34" charset="0"/>
                  <a:cs typeface="Times New Roman"/>
                </a:rPr>
              </a:br>
              <a:r>
                <a:rPr lang="en-GB" sz="1000" dirty="0">
                  <a:latin typeface="Calibri"/>
                  <a:ea typeface="Calibri" panose="020F0502020204030204" pitchFamily="34" charset="0"/>
                  <a:cs typeface="Times New Roman"/>
                </a:rPr>
                <a:t>Student Systems</a:t>
              </a:r>
              <a:endParaRPr lang="en-GB" dirty="0">
                <a:cs typeface="Calibri"/>
              </a:endParaRPr>
            </a:p>
            <a:p>
              <a:pPr algn="ct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9" name="Group 38"/>
          <p:cNvGrpSpPr/>
          <p:nvPr/>
        </p:nvGrpSpPr>
        <p:grpSpPr>
          <a:xfrm>
            <a:off x="4961998" y="2870841"/>
            <a:ext cx="974005" cy="2913248"/>
            <a:chOff x="4961998" y="2889499"/>
            <a:chExt cx="974005" cy="2913248"/>
          </a:xfrm>
        </p:grpSpPr>
        <p:sp>
          <p:nvSpPr>
            <p:cNvPr id="26" name="Rectangle 25">
              <a:extLst>
                <a:ext uri="{FF2B5EF4-FFF2-40B4-BE49-F238E27FC236}">
                  <a16:creationId xmlns:a16="http://schemas.microsoft.com/office/drawing/2014/main" id="{B9BD006B-FAFF-4171-976C-FDB31A01F4C2}"/>
                </a:ext>
              </a:extLst>
            </p:cNvPr>
            <p:cNvSpPr/>
            <p:nvPr/>
          </p:nvSpPr>
          <p:spPr>
            <a:xfrm>
              <a:off x="4961998" y="2889499"/>
              <a:ext cx="972000" cy="707886"/>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Jackie Hoyle</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Student Registry</a:t>
              </a:r>
            </a:p>
          </p:txBody>
        </p:sp>
        <p:grpSp>
          <p:nvGrpSpPr>
            <p:cNvPr id="27" name="Group 26"/>
            <p:cNvGrpSpPr/>
            <p:nvPr/>
          </p:nvGrpSpPr>
          <p:grpSpPr>
            <a:xfrm>
              <a:off x="4964003" y="3642747"/>
              <a:ext cx="972000" cy="2160000"/>
              <a:chOff x="4964003" y="3642747"/>
              <a:chExt cx="972000" cy="2160000"/>
            </a:xfrm>
          </p:grpSpPr>
          <p:sp>
            <p:nvSpPr>
              <p:cNvPr id="64" name="Rectangle 63">
                <a:extLst>
                  <a:ext uri="{FF2B5EF4-FFF2-40B4-BE49-F238E27FC236}">
                    <a16:creationId xmlns:a16="http://schemas.microsoft.com/office/drawing/2014/main" id="{12909161-8E07-4C16-BD64-936C9911F999}"/>
                  </a:ext>
                </a:extLst>
              </p:cNvPr>
              <p:cNvSpPr/>
              <p:nvPr/>
            </p:nvSpPr>
            <p:spPr>
              <a:xfrm>
                <a:off x="4964003" y="3642747"/>
                <a:ext cx="972000" cy="2160000"/>
              </a:xfrm>
              <a:prstGeom prst="rect">
                <a:avLst/>
              </a:prstGeom>
              <a:solidFill>
                <a:srgbClr val="002060"/>
              </a:solidFill>
            </p:spPr>
            <p:txBody>
              <a:bodyPr wrap="square" anchor="t">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 Registry</a:t>
                </a:r>
                <a:endParaRPr lang="en-GB" sz="1050" dirty="0">
                  <a:solidFill>
                    <a:schemeClr val="bg1"/>
                  </a:solidFill>
                </a:endParaRPr>
              </a:p>
            </p:txBody>
          </p:sp>
          <p:sp>
            <p:nvSpPr>
              <p:cNvPr id="12" name="Rectangle 11">
                <a:extLst>
                  <a:ext uri="{FF2B5EF4-FFF2-40B4-BE49-F238E27FC236}">
                    <a16:creationId xmlns:a16="http://schemas.microsoft.com/office/drawing/2014/main" id="{417221A6-BD0A-4FB5-BFFF-93AB4463A6F0}"/>
                  </a:ext>
                </a:extLst>
              </p:cNvPr>
              <p:cNvSpPr/>
              <p:nvPr/>
            </p:nvSpPr>
            <p:spPr>
              <a:xfrm>
                <a:off x="5008971" y="4765441"/>
                <a:ext cx="882000" cy="400110"/>
              </a:xfrm>
              <a:prstGeom prst="rect">
                <a:avLst/>
              </a:prstGeom>
              <a:solidFill>
                <a:schemeClr val="accent1">
                  <a:lumMod val="75000"/>
                </a:schemeClr>
              </a:solidFill>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 Records</a:t>
                </a:r>
                <a:endParaRPr lang="en-GB" sz="1000" dirty="0">
                  <a:solidFill>
                    <a:schemeClr val="bg1"/>
                  </a:solidFill>
                </a:endParaRPr>
              </a:p>
            </p:txBody>
          </p:sp>
          <p:sp>
            <p:nvSpPr>
              <p:cNvPr id="16" name="Rectangle 15">
                <a:extLst>
                  <a:ext uri="{FF2B5EF4-FFF2-40B4-BE49-F238E27FC236}">
                    <a16:creationId xmlns:a16="http://schemas.microsoft.com/office/drawing/2014/main" id="{6ED0BFB1-6649-4A61-B36A-909D4D63626B}"/>
                  </a:ext>
                </a:extLst>
              </p:cNvPr>
              <p:cNvSpPr/>
              <p:nvPr/>
            </p:nvSpPr>
            <p:spPr>
              <a:xfrm>
                <a:off x="4998369" y="5492253"/>
                <a:ext cx="903204" cy="246221"/>
              </a:xfrm>
              <a:prstGeom prst="rect">
                <a:avLst/>
              </a:prstGeom>
              <a:solidFill>
                <a:schemeClr val="accent1">
                  <a:lumMod val="75000"/>
                </a:schemeClr>
              </a:solidFill>
              <a:ln>
                <a:noFill/>
              </a:ln>
            </p:spPr>
            <p:txBody>
              <a:bodyPr wrap="square" lIns="91440" tIns="45720" rIns="91440" bIns="45720" anchor="ctr">
                <a:spAutoFit/>
              </a:bodyPr>
              <a:lstStyle/>
              <a:p>
                <a:pPr algn="ctr"/>
                <a:r>
                  <a:rPr lang="en-GB" sz="1000" dirty="0">
                    <a:solidFill>
                      <a:schemeClr val="bg1"/>
                    </a:solidFill>
                    <a:latin typeface="Calibri"/>
                    <a:cs typeface="Times New Roman"/>
                  </a:rPr>
                  <a:t> Immigration</a:t>
                </a:r>
              </a:p>
            </p:txBody>
          </p:sp>
          <p:sp>
            <p:nvSpPr>
              <p:cNvPr id="17" name="Rectangle 16">
                <a:extLst>
                  <a:ext uri="{FF2B5EF4-FFF2-40B4-BE49-F238E27FC236}">
                    <a16:creationId xmlns:a16="http://schemas.microsoft.com/office/drawing/2014/main" id="{8FF47B1B-10C6-4E44-ADD5-D5F83A419930}"/>
                  </a:ext>
                </a:extLst>
              </p:cNvPr>
              <p:cNvSpPr/>
              <p:nvPr/>
            </p:nvSpPr>
            <p:spPr>
              <a:xfrm>
                <a:off x="5008971" y="5205791"/>
                <a:ext cx="882000" cy="246221"/>
              </a:xfrm>
              <a:prstGeom prst="rect">
                <a:avLst/>
              </a:prstGeom>
              <a:solidFill>
                <a:schemeClr val="accent1">
                  <a:lumMod val="75000"/>
                </a:schemeClr>
              </a:solidFill>
            </p:spPr>
            <p:txBody>
              <a:bodyPr wrap="square" lIns="91440" tIns="45720" rIns="91440" bIns="45720" anchor="ctr">
                <a:spAutoFit/>
              </a:bodyPr>
              <a:lstStyle/>
              <a:p>
                <a:pPr algn="ctr"/>
                <a:r>
                  <a:rPr lang="en-GB" sz="1000" dirty="0">
                    <a:solidFill>
                      <a:schemeClr val="bg1"/>
                    </a:solidFill>
                    <a:latin typeface="Calibri"/>
                    <a:cs typeface="Times New Roman"/>
                  </a:rPr>
                  <a:t>Student Data </a:t>
                </a:r>
              </a:p>
            </p:txBody>
          </p:sp>
          <p:sp>
            <p:nvSpPr>
              <p:cNvPr id="19" name="Rectangle 18">
                <a:extLst>
                  <a:ext uri="{FF2B5EF4-FFF2-40B4-BE49-F238E27FC236}">
                    <a16:creationId xmlns:a16="http://schemas.microsoft.com/office/drawing/2014/main" id="{C9DE2157-94AC-44EC-AAAC-403C01FD2817}"/>
                  </a:ext>
                </a:extLst>
              </p:cNvPr>
              <p:cNvSpPr/>
              <p:nvPr/>
            </p:nvSpPr>
            <p:spPr>
              <a:xfrm>
                <a:off x="4998369" y="4325091"/>
                <a:ext cx="903204" cy="400110"/>
              </a:xfrm>
              <a:prstGeom prst="rect">
                <a:avLst/>
              </a:prstGeom>
              <a:solidFill>
                <a:schemeClr val="accent1">
                  <a:lumMod val="75000"/>
                </a:schemeClr>
              </a:solidFill>
              <a:ln>
                <a:noFill/>
              </a:ln>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 Information</a:t>
                </a:r>
                <a:endParaRPr lang="en-GB" sz="1000" dirty="0">
                  <a:solidFill>
                    <a:schemeClr val="bg1"/>
                  </a:solidFill>
                </a:endParaRPr>
              </a:p>
            </p:txBody>
          </p:sp>
          <p:sp>
            <p:nvSpPr>
              <p:cNvPr id="28" name="Rectangle 27">
                <a:extLst>
                  <a:ext uri="{FF2B5EF4-FFF2-40B4-BE49-F238E27FC236}">
                    <a16:creationId xmlns:a16="http://schemas.microsoft.com/office/drawing/2014/main" id="{63DA0BA2-25B9-4949-AC6B-7F0CA869D317}"/>
                  </a:ext>
                </a:extLst>
              </p:cNvPr>
              <p:cNvSpPr/>
              <p:nvPr/>
            </p:nvSpPr>
            <p:spPr>
              <a:xfrm>
                <a:off x="5008971" y="4038630"/>
                <a:ext cx="882000" cy="246221"/>
              </a:xfrm>
              <a:prstGeom prst="rect">
                <a:avLst/>
              </a:prstGeom>
              <a:solidFill>
                <a:schemeClr val="accent1">
                  <a:lumMod val="75000"/>
                </a:schemeClr>
              </a:solidFill>
            </p:spPr>
            <p:txBody>
              <a:bodyPr wrap="square" anchor="ctr">
                <a:spAutoFit/>
              </a:bodyPr>
              <a:lstStyle/>
              <a:p>
                <a:pPr algn="ctr"/>
                <a:r>
                  <a:rPr lang="en-GB" sz="1000" dirty="0">
                    <a:solidFill>
                      <a:schemeClr val="bg1"/>
                    </a:solidFill>
                    <a:latin typeface="Calibri" panose="020F0502020204030204" pitchFamily="34" charset="0"/>
                    <a:cs typeface="Times New Roman" panose="02020603050405020304" pitchFamily="18" charset="0"/>
                  </a:rPr>
                  <a:t>Examinations</a:t>
                </a:r>
                <a:endParaRPr lang="en-GB" sz="1000" dirty="0">
                  <a:solidFill>
                    <a:schemeClr val="bg1"/>
                  </a:solidFill>
                </a:endParaRPr>
              </a:p>
            </p:txBody>
          </p:sp>
        </p:grpSp>
      </p:grpSp>
      <p:sp>
        <p:nvSpPr>
          <p:cNvPr id="30" name="Rectangle 29">
            <a:extLst>
              <a:ext uri="{FF2B5EF4-FFF2-40B4-BE49-F238E27FC236}">
                <a16:creationId xmlns:a16="http://schemas.microsoft.com/office/drawing/2014/main" id="{20B81079-C5D3-4D67-9D07-5239FD266492}"/>
              </a:ext>
            </a:extLst>
          </p:cNvPr>
          <p:cNvSpPr/>
          <p:nvPr/>
        </p:nvSpPr>
        <p:spPr>
          <a:xfrm>
            <a:off x="7017486" y="2875177"/>
            <a:ext cx="972000" cy="1477328"/>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Gillian </a:t>
            </a:r>
            <a:r>
              <a:rPr lang="en-GB" sz="1000" b="1" dirty="0" err="1">
                <a:latin typeface="Calibri"/>
                <a:ea typeface="Calibri" panose="020F0502020204030204" pitchFamily="34" charset="0"/>
                <a:cs typeface="Times New Roman"/>
              </a:rPr>
              <a:t>Hamnett</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a:ea typeface="Calibri" panose="020F0502020204030204" pitchFamily="34" charset="0"/>
                <a:cs typeface="Times New Roman"/>
              </a:rPr>
              <a:t>Deputy Academic Registrar</a:t>
            </a:r>
          </a:p>
          <a:p>
            <a:pPr algn="ctr"/>
            <a:endParaRPr lang="en-GB" sz="1000" dirty="0">
              <a:latin typeface="Calibri"/>
              <a:ea typeface="Calibri" panose="020F0502020204030204" pitchFamily="34" charset="0"/>
              <a:cs typeface="Times New Roman"/>
            </a:endParaRPr>
          </a:p>
          <a:p>
            <a:pPr algn="ctr"/>
            <a:r>
              <a:rPr lang="en-GB" sz="1000" dirty="0">
                <a:latin typeface="Calibri"/>
                <a:ea typeface="Calibri" panose="020F0502020204030204" pitchFamily="34" charset="0"/>
                <a:cs typeface="Times New Roman"/>
              </a:rPr>
              <a:t>Director, Education Policy Support</a:t>
            </a:r>
            <a:endParaRPr lang="en-US" dirty="0">
              <a:latin typeface="Calibri"/>
              <a:cs typeface="Times New Roman"/>
            </a:endParaRPr>
          </a:p>
        </p:txBody>
      </p:sp>
      <p:grpSp>
        <p:nvGrpSpPr>
          <p:cNvPr id="44" name="Group 43"/>
          <p:cNvGrpSpPr/>
          <p:nvPr/>
        </p:nvGrpSpPr>
        <p:grpSpPr>
          <a:xfrm>
            <a:off x="8049925" y="2870841"/>
            <a:ext cx="972000" cy="1616060"/>
            <a:chOff x="8049925" y="2891637"/>
            <a:chExt cx="972000" cy="1616060"/>
          </a:xfrm>
        </p:grpSpPr>
        <p:sp>
          <p:nvSpPr>
            <p:cNvPr id="14" name="Rectangle 13">
              <a:extLst>
                <a:ext uri="{FF2B5EF4-FFF2-40B4-BE49-F238E27FC236}">
                  <a16:creationId xmlns:a16="http://schemas.microsoft.com/office/drawing/2014/main" id="{823E4363-6BE1-40B0-90DC-77F7B1F8F30E}"/>
                </a:ext>
              </a:extLst>
            </p:cNvPr>
            <p:cNvSpPr/>
            <p:nvPr/>
          </p:nvSpPr>
          <p:spPr>
            <a:xfrm>
              <a:off x="8051830" y="4107587"/>
              <a:ext cx="970095" cy="400110"/>
            </a:xfrm>
            <a:prstGeom prst="rect">
              <a:avLst/>
            </a:prstGeom>
            <a:solidFill>
              <a:srgbClr val="002060"/>
            </a:solidFill>
            <a:ln>
              <a:noFill/>
            </a:ln>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Language Centre</a:t>
              </a:r>
            </a:p>
          </p:txBody>
        </p:sp>
        <p:sp>
          <p:nvSpPr>
            <p:cNvPr id="31" name="Rectangle 30">
              <a:extLst>
                <a:ext uri="{FF2B5EF4-FFF2-40B4-BE49-F238E27FC236}">
                  <a16:creationId xmlns:a16="http://schemas.microsoft.com/office/drawing/2014/main" id="{8D27A2BE-3943-487B-B805-F05E0550CAD6}"/>
                </a:ext>
              </a:extLst>
            </p:cNvPr>
            <p:cNvSpPr/>
            <p:nvPr/>
          </p:nvSpPr>
          <p:spPr>
            <a:xfrm>
              <a:off x="8049925" y="2891637"/>
              <a:ext cx="972000" cy="1169551"/>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Sam McIlroy &amp; Marion </a:t>
              </a:r>
              <a:r>
                <a:rPr lang="en-GB" sz="1000" b="1" dirty="0" err="1">
                  <a:latin typeface="Calibri"/>
                  <a:ea typeface="Calibri" panose="020F0502020204030204" pitchFamily="34" charset="0"/>
                  <a:cs typeface="Times New Roman"/>
                </a:rPr>
                <a:t>Sadoux</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Acting Co-</a:t>
              </a:r>
              <a:r>
                <a:rPr lang="en-GB" sz="1000" dirty="0">
                  <a:latin typeface="Calibri"/>
                  <a:ea typeface="Calibri" panose="020F0502020204030204" pitchFamily="34" charset="0"/>
                  <a:cs typeface="Times New Roman"/>
                </a:rPr>
                <a:t>Directors, Language Centre</a:t>
              </a:r>
              <a:endParaRPr lang="en-GB" sz="1000" dirty="0">
                <a:latin typeface="Calibri"/>
                <a:ea typeface="Calibri" panose="020F0502020204030204" pitchFamily="34" charset="0"/>
                <a:cs typeface="Times New Roman" panose="02020603050405020304" pitchFamily="18" charset="0"/>
              </a:endParaRPr>
            </a:p>
          </p:txBody>
        </p:sp>
      </p:grpSp>
      <p:grpSp>
        <p:nvGrpSpPr>
          <p:cNvPr id="45" name="Group 44"/>
          <p:cNvGrpSpPr/>
          <p:nvPr/>
        </p:nvGrpSpPr>
        <p:grpSpPr>
          <a:xfrm>
            <a:off x="9082699" y="2870841"/>
            <a:ext cx="972000" cy="1153123"/>
            <a:chOff x="9082699" y="2889499"/>
            <a:chExt cx="972000" cy="1153123"/>
          </a:xfrm>
        </p:grpSpPr>
        <p:sp>
          <p:nvSpPr>
            <p:cNvPr id="4" name="Rectangle 3">
              <a:extLst>
                <a:ext uri="{FF2B5EF4-FFF2-40B4-BE49-F238E27FC236}">
                  <a16:creationId xmlns:a16="http://schemas.microsoft.com/office/drawing/2014/main" id="{813B3EE4-6E25-417E-B49E-A915C3E5FC3C}"/>
                </a:ext>
              </a:extLst>
            </p:cNvPr>
            <p:cNvSpPr/>
            <p:nvPr/>
          </p:nvSpPr>
          <p:spPr>
            <a:xfrm>
              <a:off x="9082699" y="3642512"/>
              <a:ext cx="972000" cy="400110"/>
            </a:xfrm>
            <a:prstGeom prst="rect">
              <a:avLst/>
            </a:prstGeom>
            <a:solidFill>
              <a:srgbClr val="002060"/>
            </a:solidFill>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Careers Service </a:t>
              </a:r>
            </a:p>
          </p:txBody>
        </p:sp>
        <p:sp>
          <p:nvSpPr>
            <p:cNvPr id="32" name="Rectangle 31">
              <a:extLst>
                <a:ext uri="{FF2B5EF4-FFF2-40B4-BE49-F238E27FC236}">
                  <a16:creationId xmlns:a16="http://schemas.microsoft.com/office/drawing/2014/main" id="{179EEBE5-E209-434F-8E07-DB45393C93BF}"/>
                </a:ext>
              </a:extLst>
            </p:cNvPr>
            <p:cNvSpPr/>
            <p:nvPr/>
          </p:nvSpPr>
          <p:spPr>
            <a:xfrm>
              <a:off x="9082699" y="2889499"/>
              <a:ext cx="972000" cy="707886"/>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Jonathan Black</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Careers Service</a:t>
              </a:r>
            </a:p>
          </p:txBody>
        </p:sp>
      </p:grpSp>
      <p:grpSp>
        <p:nvGrpSpPr>
          <p:cNvPr id="46" name="Group 45"/>
          <p:cNvGrpSpPr/>
          <p:nvPr/>
        </p:nvGrpSpPr>
        <p:grpSpPr>
          <a:xfrm>
            <a:off x="10128128" y="2870841"/>
            <a:ext cx="892977" cy="991032"/>
            <a:chOff x="10128128" y="2878277"/>
            <a:chExt cx="892977" cy="991032"/>
          </a:xfrm>
        </p:grpSpPr>
        <p:sp>
          <p:nvSpPr>
            <p:cNvPr id="8" name="Rectangle 7">
              <a:extLst>
                <a:ext uri="{FF2B5EF4-FFF2-40B4-BE49-F238E27FC236}">
                  <a16:creationId xmlns:a16="http://schemas.microsoft.com/office/drawing/2014/main" id="{F34385E3-8750-4410-BA5A-7880349F7677}"/>
                </a:ext>
              </a:extLst>
            </p:cNvPr>
            <p:cNvSpPr/>
            <p:nvPr/>
          </p:nvSpPr>
          <p:spPr>
            <a:xfrm>
              <a:off x="10131547" y="3469199"/>
              <a:ext cx="889558" cy="400110"/>
            </a:xfrm>
            <a:prstGeom prst="rect">
              <a:avLst/>
            </a:prstGeom>
            <a:solidFill>
              <a:srgbClr val="002060"/>
            </a:solidFill>
            <a:ln>
              <a:noFill/>
            </a:ln>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Sports Department </a:t>
              </a:r>
              <a:endParaRPr lang="en-GB" sz="1000" dirty="0">
                <a:solidFill>
                  <a:schemeClr val="bg1"/>
                </a:solidFill>
              </a:endParaRPr>
            </a:p>
          </p:txBody>
        </p:sp>
        <p:sp>
          <p:nvSpPr>
            <p:cNvPr id="33" name="Rectangle 32">
              <a:extLst>
                <a:ext uri="{FF2B5EF4-FFF2-40B4-BE49-F238E27FC236}">
                  <a16:creationId xmlns:a16="http://schemas.microsoft.com/office/drawing/2014/main" id="{49E81CC8-C11A-41F0-BD09-A5D0D5F29F5B}"/>
                </a:ext>
              </a:extLst>
            </p:cNvPr>
            <p:cNvSpPr/>
            <p:nvPr/>
          </p:nvSpPr>
          <p:spPr>
            <a:xfrm>
              <a:off x="10128128" y="2878277"/>
              <a:ext cx="867077" cy="553998"/>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Jon Roycroft </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a:t>
              </a:r>
            </a:p>
            <a:p>
              <a:pPr algn="ctr"/>
              <a:r>
                <a:rPr lang="en-GB" sz="1000" dirty="0">
                  <a:latin typeface="Calibri" panose="020F0502020204030204" pitchFamily="34" charset="0"/>
                  <a:ea typeface="Calibri" panose="020F0502020204030204" pitchFamily="34" charset="0"/>
                  <a:cs typeface="Times New Roman" panose="02020603050405020304" pitchFamily="18" charset="0"/>
                </a:rPr>
                <a:t>Sport</a:t>
              </a:r>
            </a:p>
          </p:txBody>
        </p:sp>
      </p:grpSp>
      <p:grpSp>
        <p:nvGrpSpPr>
          <p:cNvPr id="47" name="Group 46"/>
          <p:cNvGrpSpPr/>
          <p:nvPr/>
        </p:nvGrpSpPr>
        <p:grpSpPr>
          <a:xfrm>
            <a:off x="11055644" y="2870841"/>
            <a:ext cx="978182" cy="1277031"/>
            <a:chOff x="11055644" y="2873278"/>
            <a:chExt cx="978182" cy="1277031"/>
          </a:xfrm>
        </p:grpSpPr>
        <p:sp>
          <p:nvSpPr>
            <p:cNvPr id="9" name="Rectangle 8">
              <a:extLst>
                <a:ext uri="{FF2B5EF4-FFF2-40B4-BE49-F238E27FC236}">
                  <a16:creationId xmlns:a16="http://schemas.microsoft.com/office/drawing/2014/main" id="{1281738A-154B-42AC-98CA-D4975FE310FD}"/>
                </a:ext>
              </a:extLst>
            </p:cNvPr>
            <p:cNvSpPr/>
            <p:nvPr/>
          </p:nvSpPr>
          <p:spPr>
            <a:xfrm>
              <a:off x="11055644" y="3750199"/>
              <a:ext cx="978182" cy="400110"/>
            </a:xfrm>
            <a:prstGeom prst="rect">
              <a:avLst/>
            </a:prstGeom>
            <a:solidFill>
              <a:srgbClr val="002060"/>
            </a:solidFill>
          </p:spPr>
          <p:txBody>
            <a:bodyPr wrap="square" anchor="ctr">
              <a:spAutoFit/>
            </a:bodyPr>
            <a:lstStyle/>
            <a:p>
              <a:pPr algn="ctr"/>
              <a:r>
                <a:rPr lang="en-GB" sz="1000" dirty="0">
                  <a:solidFill>
                    <a:schemeClr val="bg1"/>
                  </a:solidFill>
                </a:rPr>
                <a:t>Proctors’ Office</a:t>
              </a:r>
            </a:p>
          </p:txBody>
        </p:sp>
        <p:sp>
          <p:nvSpPr>
            <p:cNvPr id="34" name="Rectangle 33">
              <a:extLst>
                <a:ext uri="{FF2B5EF4-FFF2-40B4-BE49-F238E27FC236}">
                  <a16:creationId xmlns:a16="http://schemas.microsoft.com/office/drawing/2014/main" id="{84A4B5CF-6BBB-41F5-AC82-212BFA6058DC}"/>
                </a:ext>
              </a:extLst>
            </p:cNvPr>
            <p:cNvSpPr/>
            <p:nvPr/>
          </p:nvSpPr>
          <p:spPr>
            <a:xfrm>
              <a:off x="11055644" y="2873278"/>
              <a:ext cx="972000" cy="830997"/>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Alison Sealey</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a:ea typeface="Calibri" panose="020F0502020204030204" pitchFamily="34" charset="0"/>
                  <a:cs typeface="Times New Roman"/>
                </a:rPr>
                <a:t>Clerk to the Proctors </a:t>
              </a:r>
              <a:r>
                <a:rPr lang="en-GB" sz="900" dirty="0">
                  <a:latin typeface="Calibri"/>
                  <a:ea typeface="Calibri" panose="020F0502020204030204" pitchFamily="34" charset="0"/>
                  <a:cs typeface="Times New Roman"/>
                </a:rPr>
                <a:t>(Director, Proctors’ Office)</a:t>
              </a:r>
              <a:endParaRPr lang="en-GB" sz="1000" dirty="0">
                <a:latin typeface="Calibri"/>
                <a:ea typeface="Calibri" panose="020F0502020204030204" pitchFamily="34" charset="0"/>
                <a:cs typeface="Times New Roman"/>
              </a:endParaRPr>
            </a:p>
          </p:txBody>
        </p:sp>
      </p:grpSp>
      <p:sp>
        <p:nvSpPr>
          <p:cNvPr id="35" name="Rectangle 34">
            <a:extLst>
              <a:ext uri="{FF2B5EF4-FFF2-40B4-BE49-F238E27FC236}">
                <a16:creationId xmlns:a16="http://schemas.microsoft.com/office/drawing/2014/main" id="{92FC8941-4606-46E6-B2ED-44AF94D6C7F6}"/>
              </a:ext>
            </a:extLst>
          </p:cNvPr>
          <p:cNvSpPr/>
          <p:nvPr/>
        </p:nvSpPr>
        <p:spPr>
          <a:xfrm>
            <a:off x="10858680" y="5900245"/>
            <a:ext cx="1175147" cy="553998"/>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Jo Lateu</a:t>
            </a:r>
            <a:br>
              <a:rPr lang="en-GB" sz="1000" b="1"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Acting</a:t>
            </a:r>
            <a:r>
              <a:rPr lang="en-GB" sz="1000" b="1" dirty="0">
                <a:latin typeface="Calibri" panose="020F0502020204030204" pitchFamily="34" charset="0"/>
                <a:ea typeface="Calibri" panose="020F0502020204030204" pitchFamily="34" charset="0"/>
                <a:cs typeface="Times New Roman" panose="02020603050405020304" pitchFamily="18" charset="0"/>
              </a:rPr>
              <a:t> </a:t>
            </a:r>
            <a:r>
              <a:rPr lang="en-GB" sz="1000" dirty="0">
                <a:latin typeface="Calibri" panose="020F0502020204030204" pitchFamily="34" charset="0"/>
                <a:ea typeface="Calibri" panose="020F0502020204030204" pitchFamily="34" charset="0"/>
                <a:cs typeface="Times New Roman" panose="02020603050405020304" pitchFamily="18" charset="0"/>
              </a:rPr>
              <a:t>Head of Administration</a:t>
            </a:r>
          </a:p>
        </p:txBody>
      </p:sp>
      <p:sp>
        <p:nvSpPr>
          <p:cNvPr id="36" name="Rectangle 35">
            <a:extLst>
              <a:ext uri="{FF2B5EF4-FFF2-40B4-BE49-F238E27FC236}">
                <a16:creationId xmlns:a16="http://schemas.microsoft.com/office/drawing/2014/main" id="{09D8507E-BCB5-4904-AB52-D75BF3F94E90}"/>
              </a:ext>
            </a:extLst>
          </p:cNvPr>
          <p:cNvSpPr/>
          <p:nvPr/>
        </p:nvSpPr>
        <p:spPr>
          <a:xfrm>
            <a:off x="104482" y="5773740"/>
            <a:ext cx="1672073" cy="707886"/>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Dan Selinger</a:t>
            </a:r>
            <a:br>
              <a:rPr lang="en-GB" sz="1000" b="1"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Head of Communications and Engagement – Professional Services</a:t>
            </a:r>
          </a:p>
        </p:txBody>
      </p:sp>
      <p:grpSp>
        <p:nvGrpSpPr>
          <p:cNvPr id="42" name="Group 41"/>
          <p:cNvGrpSpPr/>
          <p:nvPr/>
        </p:nvGrpSpPr>
        <p:grpSpPr>
          <a:xfrm>
            <a:off x="6004764" y="2870841"/>
            <a:ext cx="974575" cy="3087950"/>
            <a:chOff x="6004764" y="2891637"/>
            <a:chExt cx="974575" cy="3087950"/>
          </a:xfrm>
        </p:grpSpPr>
        <p:sp>
          <p:nvSpPr>
            <p:cNvPr id="29" name="Rectangle 28">
              <a:extLst>
                <a:ext uri="{FF2B5EF4-FFF2-40B4-BE49-F238E27FC236}">
                  <a16:creationId xmlns:a16="http://schemas.microsoft.com/office/drawing/2014/main" id="{EDA07887-54B4-4F91-ADBB-CA4F7A9D3FFF}"/>
                </a:ext>
              </a:extLst>
            </p:cNvPr>
            <p:cNvSpPr/>
            <p:nvPr/>
          </p:nvSpPr>
          <p:spPr>
            <a:xfrm>
              <a:off x="6004764" y="2891637"/>
              <a:ext cx="972000" cy="1169551"/>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Rotimi </a:t>
              </a:r>
              <a:r>
                <a:rPr lang="en-GB" sz="1000" b="1" dirty="0" err="1">
                  <a:latin typeface="Calibri"/>
                  <a:ea typeface="Calibri" panose="020F0502020204030204" pitchFamily="34" charset="0"/>
                  <a:cs typeface="Times New Roman"/>
                </a:rPr>
                <a:t>Akinsete</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a:ea typeface="Calibri" panose="020F0502020204030204" pitchFamily="34" charset="0"/>
                  <a:cs typeface="Times New Roman"/>
                </a:rPr>
                <a:t>Director, Student Welfare and Support Services</a:t>
              </a:r>
              <a:endParaRPr lang="en-US" dirty="0">
                <a:latin typeface="Calibri"/>
                <a:cs typeface="Times New Roman"/>
              </a:endParaRPr>
            </a:p>
          </p:txBody>
        </p:sp>
        <p:grpSp>
          <p:nvGrpSpPr>
            <p:cNvPr id="40" name="Group 39"/>
            <p:cNvGrpSpPr/>
            <p:nvPr/>
          </p:nvGrpSpPr>
          <p:grpSpPr>
            <a:xfrm>
              <a:off x="6011089" y="4107587"/>
              <a:ext cx="968250" cy="1872000"/>
              <a:chOff x="6001171" y="4075837"/>
              <a:chExt cx="968250" cy="1872000"/>
            </a:xfrm>
          </p:grpSpPr>
          <p:sp>
            <p:nvSpPr>
              <p:cNvPr id="38" name="Rectangle 37">
                <a:extLst>
                  <a:ext uri="{FF2B5EF4-FFF2-40B4-BE49-F238E27FC236}">
                    <a16:creationId xmlns:a16="http://schemas.microsoft.com/office/drawing/2014/main" id="{A6B6BCAB-C5EE-4397-B927-B492313CFFA7}"/>
                  </a:ext>
                </a:extLst>
              </p:cNvPr>
              <p:cNvSpPr/>
              <p:nvPr/>
            </p:nvSpPr>
            <p:spPr>
              <a:xfrm>
                <a:off x="6001171" y="4075837"/>
                <a:ext cx="968250" cy="1872000"/>
              </a:xfrm>
              <a:prstGeom prst="rect">
                <a:avLst/>
              </a:prstGeom>
              <a:solidFill>
                <a:srgbClr val="002060"/>
              </a:solidFill>
            </p:spPr>
            <p:txBody>
              <a:bodyPr wrap="square" anchor="t">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 Welfare and Support Services</a:t>
                </a:r>
                <a:endParaRPr lang="en-GB" sz="1050" dirty="0">
                  <a:solidFill>
                    <a:schemeClr val="bg1"/>
                  </a:solidFill>
                </a:endParaRPr>
              </a:p>
            </p:txBody>
          </p:sp>
          <p:sp>
            <p:nvSpPr>
              <p:cNvPr id="13" name="Rectangle 12">
                <a:extLst>
                  <a:ext uri="{FF2B5EF4-FFF2-40B4-BE49-F238E27FC236}">
                    <a16:creationId xmlns:a16="http://schemas.microsoft.com/office/drawing/2014/main" id="{00BF152E-D7E5-467C-8219-BDE313228C22}"/>
                  </a:ext>
                </a:extLst>
              </p:cNvPr>
              <p:cNvSpPr/>
              <p:nvPr/>
            </p:nvSpPr>
            <p:spPr>
              <a:xfrm>
                <a:off x="6044921" y="4821605"/>
                <a:ext cx="863647" cy="577081"/>
              </a:xfrm>
              <a:prstGeom prst="rect">
                <a:avLst/>
              </a:prstGeom>
              <a:solidFill>
                <a:schemeClr val="accent1">
                  <a:lumMod val="75000"/>
                </a:schemeClr>
              </a:solidFill>
            </p:spPr>
            <p:txBody>
              <a:bodyPr wrap="square" anchor="ctr">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Disability Advice Service</a:t>
                </a:r>
                <a:endParaRPr lang="en-GB" sz="1050" dirty="0">
                  <a:solidFill>
                    <a:schemeClr val="bg1"/>
                  </a:solidFill>
                </a:endParaRPr>
              </a:p>
            </p:txBody>
          </p:sp>
          <p:sp>
            <p:nvSpPr>
              <p:cNvPr id="37" name="Rectangle 36">
                <a:extLst>
                  <a:ext uri="{FF2B5EF4-FFF2-40B4-BE49-F238E27FC236}">
                    <a16:creationId xmlns:a16="http://schemas.microsoft.com/office/drawing/2014/main" id="{92E1AAB1-ACF9-47C3-A4E0-7DBA4662293B}"/>
                  </a:ext>
                </a:extLst>
              </p:cNvPr>
              <p:cNvSpPr/>
              <p:nvPr/>
            </p:nvSpPr>
            <p:spPr>
              <a:xfrm>
                <a:off x="6050648" y="5451701"/>
                <a:ext cx="863647" cy="415498"/>
              </a:xfrm>
              <a:prstGeom prst="rect">
                <a:avLst/>
              </a:prstGeom>
              <a:solidFill>
                <a:schemeClr val="accent1">
                  <a:lumMod val="75000"/>
                </a:schemeClr>
              </a:solidFill>
            </p:spPr>
            <p:txBody>
              <a:bodyPr wrap="square" anchor="ctr">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Counselling Service</a:t>
                </a:r>
                <a:endParaRPr lang="en-GB" sz="1050" dirty="0">
                  <a:solidFill>
                    <a:schemeClr val="bg1"/>
                  </a:solidFill>
                </a:endParaRPr>
              </a:p>
            </p:txBody>
          </p:sp>
        </p:grpSp>
      </p:grpSp>
      <p:cxnSp>
        <p:nvCxnSpPr>
          <p:cNvPr id="41" name="Straight Connector 40">
            <a:extLst>
              <a:ext uri="{FF2B5EF4-FFF2-40B4-BE49-F238E27FC236}">
                <a16:creationId xmlns:a16="http://schemas.microsoft.com/office/drawing/2014/main" id="{326FDAE6-11E5-41E7-AC28-B249B5F293B1}"/>
              </a:ext>
            </a:extLst>
          </p:cNvPr>
          <p:cNvCxnSpPr>
            <a:cxnSpLocks/>
          </p:cNvCxnSpPr>
          <p:nvPr/>
        </p:nvCxnSpPr>
        <p:spPr>
          <a:xfrm>
            <a:off x="104479" y="2411046"/>
            <a:ext cx="11929348"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5730095-D118-4DB3-9B76-1D955AE490EC}"/>
              </a:ext>
            </a:extLst>
          </p:cNvPr>
          <p:cNvCxnSpPr>
            <a:cxnSpLocks/>
          </p:cNvCxnSpPr>
          <p:nvPr/>
        </p:nvCxnSpPr>
        <p:spPr>
          <a:xfrm>
            <a:off x="104480" y="2411046"/>
            <a:ext cx="0" cy="346734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B2CC08E-84A2-4111-9954-2006B084C96B}"/>
              </a:ext>
            </a:extLst>
          </p:cNvPr>
          <p:cNvCxnSpPr>
            <a:cxnSpLocks/>
            <a:endCxn id="35" idx="3"/>
          </p:cNvCxnSpPr>
          <p:nvPr/>
        </p:nvCxnSpPr>
        <p:spPr>
          <a:xfrm>
            <a:off x="12033827" y="2408063"/>
            <a:ext cx="0" cy="3769181"/>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A9E80F6-7411-413A-A8C7-783BA8C5B60E}"/>
              </a:ext>
            </a:extLst>
          </p:cNvPr>
          <p:cNvCxnSpPr>
            <a:cxnSpLocks/>
          </p:cNvCxnSpPr>
          <p:nvPr/>
        </p:nvCxnSpPr>
        <p:spPr>
          <a:xfrm>
            <a:off x="10596066" y="2414652"/>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41E1731-3457-476B-A02B-BC8A87AF318F}"/>
              </a:ext>
            </a:extLst>
          </p:cNvPr>
          <p:cNvCxnSpPr>
            <a:cxnSpLocks/>
            <a:endCxn id="34" idx="0"/>
          </p:cNvCxnSpPr>
          <p:nvPr/>
        </p:nvCxnSpPr>
        <p:spPr>
          <a:xfrm flipH="1">
            <a:off x="11541644" y="2414652"/>
            <a:ext cx="3912" cy="456189"/>
          </a:xfrm>
          <a:prstGeom prst="line">
            <a:avLst/>
          </a:prstGeom>
          <a:ln w="3175">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26CD06A4-849F-4CE6-B0BD-15FDE1F2C46E}"/>
              </a:ext>
            </a:extLst>
          </p:cNvPr>
          <p:cNvSpPr/>
          <p:nvPr/>
        </p:nvSpPr>
        <p:spPr>
          <a:xfrm>
            <a:off x="247172" y="1378482"/>
            <a:ext cx="11848599" cy="307777"/>
          </a:xfrm>
          <a:prstGeom prst="rect">
            <a:avLst/>
          </a:prstGeom>
        </p:spPr>
        <p:txBody>
          <a:bodyPr wrap="square" lIns="91440" tIns="45720" rIns="91440" bIns="45720" anchor="t">
            <a:spAutoFit/>
          </a:bodyPr>
          <a:lstStyle/>
          <a:p>
            <a:r>
              <a:rPr lang="en-GB" sz="1400" dirty="0"/>
              <a:t>The AAD is led by Academic Registrar Saira Shaikh with a Management Group of 14 overseeing the 12 sections and two professional support functions.</a:t>
            </a:r>
          </a:p>
        </p:txBody>
      </p:sp>
      <p:cxnSp>
        <p:nvCxnSpPr>
          <p:cNvPr id="66" name="Straight Connector 65">
            <a:extLst>
              <a:ext uri="{FF2B5EF4-FFF2-40B4-BE49-F238E27FC236}">
                <a16:creationId xmlns:a16="http://schemas.microsoft.com/office/drawing/2014/main" id="{582ABA52-BA2B-4722-87E9-6B40897EECF8}"/>
              </a:ext>
            </a:extLst>
          </p:cNvPr>
          <p:cNvCxnSpPr>
            <a:cxnSpLocks/>
            <a:stCxn id="22" idx="2"/>
          </p:cNvCxnSpPr>
          <p:nvPr/>
        </p:nvCxnSpPr>
        <p:spPr>
          <a:xfrm>
            <a:off x="5986165" y="2271069"/>
            <a:ext cx="0" cy="14400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2163116" y="2870841"/>
            <a:ext cx="902210" cy="1642903"/>
            <a:chOff x="2163116" y="2888425"/>
            <a:chExt cx="902210" cy="1642903"/>
          </a:xfrm>
        </p:grpSpPr>
        <p:sp>
          <p:nvSpPr>
            <p:cNvPr id="68" name="Rectangle 67">
              <a:extLst>
                <a:ext uri="{FF2B5EF4-FFF2-40B4-BE49-F238E27FC236}">
                  <a16:creationId xmlns:a16="http://schemas.microsoft.com/office/drawing/2014/main" id="{13B50DD5-C6A4-459C-8601-8DB3F4152E4A}"/>
                </a:ext>
              </a:extLst>
            </p:cNvPr>
            <p:cNvSpPr/>
            <p:nvPr/>
          </p:nvSpPr>
          <p:spPr>
            <a:xfrm>
              <a:off x="2163116" y="2888425"/>
              <a:ext cx="895801" cy="1015663"/>
            </a:xfrm>
            <a:prstGeom prst="rect">
              <a:avLst/>
            </a:prstGeom>
            <a:noFill/>
            <a:ln>
              <a:solidFill>
                <a:schemeClr val="tx1"/>
              </a:solidFill>
            </a:ln>
            <a:effectLst/>
          </p:spPr>
          <p:txBody>
            <a:bodyPr wrap="square" lIns="91440" tIns="45720" rIns="91440" bIns="45720" anchor="ctr">
              <a:spAutoFit/>
            </a:bodyPr>
            <a:lstStyle/>
            <a:p>
              <a:pPr algn="ctr"/>
              <a:r>
                <a:rPr lang="en-GB" sz="1000" b="1" dirty="0" err="1">
                  <a:latin typeface="Calibri"/>
                  <a:ea typeface="Calibri" panose="020F0502020204030204" pitchFamily="34" charset="0"/>
                  <a:cs typeface="Times New Roman"/>
                </a:rPr>
                <a:t>Rhona</a:t>
              </a:r>
              <a:r>
                <a:rPr lang="en-GB" sz="1000" b="1" dirty="0">
                  <a:latin typeface="Calibri"/>
                  <a:ea typeface="Calibri" panose="020F0502020204030204" pitchFamily="34" charset="0"/>
                  <a:cs typeface="Times New Roman"/>
                </a:rPr>
                <a:t> Sharpe</a:t>
              </a:r>
              <a:endParaRPr lang="en-GB" dirty="0">
                <a:latin typeface="Calibri"/>
                <a:ea typeface="Calibri" panose="020F0502020204030204" pitchFamily="34" charset="0"/>
                <a:cs typeface="Calibri"/>
              </a:endParaRPr>
            </a:p>
            <a:p>
              <a:pPr algn="ctr"/>
              <a:r>
                <a:rPr lang="en-GB" sz="1000" dirty="0">
                  <a:latin typeface="Calibri"/>
                  <a:ea typeface="Calibri" panose="020F0502020204030204" pitchFamily="34" charset="0"/>
                  <a:cs typeface="Times New Roman"/>
                </a:rPr>
                <a:t>Director, Centre for Teaching and Learning</a:t>
              </a:r>
              <a:endParaRPr lang="en-GB" sz="1000" dirty="0">
                <a:cs typeface="Times New Roman"/>
              </a:endParaRPr>
            </a:p>
          </p:txBody>
        </p:sp>
        <p:sp>
          <p:nvSpPr>
            <p:cNvPr id="69" name="Rectangle 68">
              <a:extLst>
                <a:ext uri="{FF2B5EF4-FFF2-40B4-BE49-F238E27FC236}">
                  <a16:creationId xmlns:a16="http://schemas.microsoft.com/office/drawing/2014/main" id="{2E647ACD-99BB-4573-91BE-1B505BB8E753}"/>
                </a:ext>
              </a:extLst>
            </p:cNvPr>
            <p:cNvSpPr/>
            <p:nvPr/>
          </p:nvSpPr>
          <p:spPr>
            <a:xfrm>
              <a:off x="2169526" y="3954247"/>
              <a:ext cx="895800" cy="577081"/>
            </a:xfrm>
            <a:prstGeom prst="rect">
              <a:avLst/>
            </a:prstGeom>
            <a:solidFill>
              <a:srgbClr val="002060"/>
            </a:solidFill>
          </p:spPr>
          <p:txBody>
            <a:bodyPr wrap="square" lIns="91440" tIns="45720" rIns="91440" bIns="45720" anchor="ctr">
              <a:spAutoFit/>
            </a:bodyPr>
            <a:lstStyle/>
            <a:p>
              <a:pPr algn="ctr"/>
              <a:r>
                <a:rPr lang="en-GB" sz="1050" dirty="0">
                  <a:solidFill>
                    <a:schemeClr val="bg1"/>
                  </a:solidFill>
                  <a:latin typeface="Calibri"/>
                  <a:ea typeface="Calibri" panose="020F0502020204030204" pitchFamily="34" charset="0"/>
                  <a:cs typeface="Times New Roman"/>
                </a:rPr>
                <a:t>Centre for Teaching and Learning</a:t>
              </a:r>
              <a:endParaRPr lang="en-GB" sz="1050" dirty="0">
                <a:solidFill>
                  <a:schemeClr val="bg1"/>
                </a:solidFill>
                <a:latin typeface="Calibri"/>
                <a:ea typeface="Calibri" panose="020F0502020204030204" pitchFamily="34" charset="0"/>
                <a:cs typeface="Times New Roman" panose="02020603050405020304" pitchFamily="18" charset="0"/>
              </a:endParaRPr>
            </a:p>
          </p:txBody>
        </p:sp>
      </p:grpSp>
      <p:grpSp>
        <p:nvGrpSpPr>
          <p:cNvPr id="18" name="Group 17"/>
          <p:cNvGrpSpPr/>
          <p:nvPr/>
        </p:nvGrpSpPr>
        <p:grpSpPr>
          <a:xfrm>
            <a:off x="4079090" y="2870841"/>
            <a:ext cx="819535" cy="1493990"/>
            <a:chOff x="4150197" y="2734537"/>
            <a:chExt cx="819535" cy="1493990"/>
          </a:xfrm>
        </p:grpSpPr>
        <p:sp>
          <p:nvSpPr>
            <p:cNvPr id="63" name="Rectangle 62">
              <a:extLst>
                <a:ext uri="{FF2B5EF4-FFF2-40B4-BE49-F238E27FC236}">
                  <a16:creationId xmlns:a16="http://schemas.microsoft.com/office/drawing/2014/main" id="{4C4449F3-5746-4631-A1D9-2DA7DF8095D0}"/>
                </a:ext>
              </a:extLst>
            </p:cNvPr>
            <p:cNvSpPr/>
            <p:nvPr/>
          </p:nvSpPr>
          <p:spPr>
            <a:xfrm>
              <a:off x="4150197" y="3651446"/>
              <a:ext cx="819535" cy="577081"/>
            </a:xfrm>
            <a:prstGeom prst="rect">
              <a:avLst/>
            </a:prstGeom>
            <a:solidFill>
              <a:srgbClr val="002060"/>
            </a:solidFill>
          </p:spPr>
          <p:txBody>
            <a:bodyPr wrap="square" lIns="91440" tIns="45720" rIns="91440" bIns="45720" anchor="t">
              <a:spAutoFit/>
            </a:bodyPr>
            <a:lstStyle/>
            <a:p>
              <a:pPr algn="ctr"/>
              <a:r>
                <a:rPr lang="en-GB" sz="1050" dirty="0">
                  <a:solidFill>
                    <a:schemeClr val="bg1"/>
                  </a:solidFill>
                  <a:latin typeface="Calibri"/>
                  <a:ea typeface="Calibri" panose="020F0502020204030204" pitchFamily="34" charset="0"/>
                  <a:cs typeface="Times New Roman"/>
                </a:rPr>
                <a:t>Student Fees &amp; Funding</a:t>
              </a:r>
              <a:endParaRPr lang="en-GB" dirty="0">
                <a:solidFill>
                  <a:schemeClr val="bg1"/>
                </a:solidFill>
              </a:endParaRPr>
            </a:p>
          </p:txBody>
        </p:sp>
        <p:sp>
          <p:nvSpPr>
            <p:cNvPr id="70" name="Rectangle 69">
              <a:extLst>
                <a:ext uri="{FF2B5EF4-FFF2-40B4-BE49-F238E27FC236}">
                  <a16:creationId xmlns:a16="http://schemas.microsoft.com/office/drawing/2014/main" id="{628FE9FF-5622-49C7-9AC3-963AE66815A1}"/>
                </a:ext>
              </a:extLst>
            </p:cNvPr>
            <p:cNvSpPr/>
            <p:nvPr/>
          </p:nvSpPr>
          <p:spPr>
            <a:xfrm>
              <a:off x="4155375" y="2734537"/>
              <a:ext cx="810739" cy="861774"/>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Jenny Roberts</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ea typeface="Calibri" panose="020F0502020204030204" pitchFamily="34" charset="0"/>
                  <a:cs typeface="Times New Roman"/>
                </a:rPr>
                <a:t>Director, Fees and Funding</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67" name="Rectangle 66">
            <a:extLst>
              <a:ext uri="{FF2B5EF4-FFF2-40B4-BE49-F238E27FC236}">
                <a16:creationId xmlns:a16="http://schemas.microsoft.com/office/drawing/2014/main" id="{92FC8941-4606-46E6-B2ED-44AF94D6C7F6}"/>
              </a:ext>
            </a:extLst>
          </p:cNvPr>
          <p:cNvSpPr/>
          <p:nvPr/>
        </p:nvSpPr>
        <p:spPr>
          <a:xfrm>
            <a:off x="10849971" y="5100268"/>
            <a:ext cx="1181331" cy="707886"/>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Joanna Barlow</a:t>
            </a:r>
            <a:br>
              <a:rPr lang="en-GB" sz="1000" b="1"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Head of Administration</a:t>
            </a:r>
          </a:p>
          <a:p>
            <a:pPr algn="ctr"/>
            <a:r>
              <a:rPr lang="en-GB" sz="1000" dirty="0">
                <a:latin typeface="Calibri" panose="020F0502020204030204" pitchFamily="34" charset="0"/>
                <a:ea typeface="Calibri" panose="020F0502020204030204" pitchFamily="34" charset="0"/>
                <a:cs typeface="Times New Roman" panose="02020603050405020304" pitchFamily="18" charset="0"/>
              </a:rPr>
              <a:t>(on secondment)</a:t>
            </a:r>
          </a:p>
        </p:txBody>
      </p:sp>
      <p:cxnSp>
        <p:nvCxnSpPr>
          <p:cNvPr id="79" name="Straight Connector 78">
            <a:extLst>
              <a:ext uri="{FF2B5EF4-FFF2-40B4-BE49-F238E27FC236}">
                <a16:creationId xmlns:a16="http://schemas.microsoft.com/office/drawing/2014/main" id="{3A9E80F6-7411-413A-A8C7-783BA8C5B60E}"/>
              </a:ext>
            </a:extLst>
          </p:cNvPr>
          <p:cNvCxnSpPr>
            <a:cxnSpLocks/>
          </p:cNvCxnSpPr>
          <p:nvPr/>
        </p:nvCxnSpPr>
        <p:spPr>
          <a:xfrm>
            <a:off x="9561504" y="2408063"/>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3A9E80F6-7411-413A-A8C7-783BA8C5B60E}"/>
              </a:ext>
            </a:extLst>
          </p:cNvPr>
          <p:cNvCxnSpPr>
            <a:cxnSpLocks/>
          </p:cNvCxnSpPr>
          <p:nvPr/>
        </p:nvCxnSpPr>
        <p:spPr>
          <a:xfrm>
            <a:off x="8532804" y="2408063"/>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A9E80F6-7411-413A-A8C7-783BA8C5B60E}"/>
              </a:ext>
            </a:extLst>
          </p:cNvPr>
          <p:cNvCxnSpPr>
            <a:cxnSpLocks/>
          </p:cNvCxnSpPr>
          <p:nvPr/>
        </p:nvCxnSpPr>
        <p:spPr>
          <a:xfrm>
            <a:off x="7460143" y="2408063"/>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A9E80F6-7411-413A-A8C7-783BA8C5B60E}"/>
              </a:ext>
            </a:extLst>
          </p:cNvPr>
          <p:cNvCxnSpPr>
            <a:cxnSpLocks/>
          </p:cNvCxnSpPr>
          <p:nvPr/>
        </p:nvCxnSpPr>
        <p:spPr>
          <a:xfrm>
            <a:off x="6472165" y="2414652"/>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3A9E80F6-7411-413A-A8C7-783BA8C5B60E}"/>
              </a:ext>
            </a:extLst>
          </p:cNvPr>
          <p:cNvCxnSpPr>
            <a:cxnSpLocks/>
          </p:cNvCxnSpPr>
          <p:nvPr/>
        </p:nvCxnSpPr>
        <p:spPr>
          <a:xfrm>
            <a:off x="5432051" y="2414652"/>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A9E80F6-7411-413A-A8C7-783BA8C5B60E}"/>
              </a:ext>
            </a:extLst>
          </p:cNvPr>
          <p:cNvCxnSpPr>
            <a:cxnSpLocks/>
          </p:cNvCxnSpPr>
          <p:nvPr/>
        </p:nvCxnSpPr>
        <p:spPr>
          <a:xfrm>
            <a:off x="4487505" y="2408063"/>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3A9E80F6-7411-413A-A8C7-783BA8C5B60E}"/>
              </a:ext>
            </a:extLst>
          </p:cNvPr>
          <p:cNvCxnSpPr>
            <a:cxnSpLocks/>
          </p:cNvCxnSpPr>
          <p:nvPr/>
        </p:nvCxnSpPr>
        <p:spPr>
          <a:xfrm>
            <a:off x="3563057" y="2408063"/>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A9E80F6-7411-413A-A8C7-783BA8C5B60E}"/>
              </a:ext>
            </a:extLst>
          </p:cNvPr>
          <p:cNvCxnSpPr>
            <a:cxnSpLocks/>
          </p:cNvCxnSpPr>
          <p:nvPr/>
        </p:nvCxnSpPr>
        <p:spPr>
          <a:xfrm>
            <a:off x="2598416" y="2408063"/>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A9E80F6-7411-413A-A8C7-783BA8C5B60E}"/>
              </a:ext>
            </a:extLst>
          </p:cNvPr>
          <p:cNvCxnSpPr>
            <a:cxnSpLocks/>
          </p:cNvCxnSpPr>
          <p:nvPr/>
        </p:nvCxnSpPr>
        <p:spPr>
          <a:xfrm>
            <a:off x="1684016" y="2414652"/>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A9E80F6-7411-413A-A8C7-783BA8C5B60E}"/>
              </a:ext>
            </a:extLst>
          </p:cNvPr>
          <p:cNvCxnSpPr>
            <a:cxnSpLocks/>
          </p:cNvCxnSpPr>
          <p:nvPr/>
        </p:nvCxnSpPr>
        <p:spPr>
          <a:xfrm>
            <a:off x="694252" y="2414652"/>
            <a:ext cx="0" cy="45862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755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3B23710-22A4-4CCA-9A74-2B4B91B6E213}"/>
              </a:ext>
            </a:extLst>
          </p:cNvPr>
          <p:cNvSpPr/>
          <p:nvPr/>
        </p:nvSpPr>
        <p:spPr>
          <a:xfrm>
            <a:off x="2373561" y="3285772"/>
            <a:ext cx="7571015" cy="3058758"/>
          </a:xfrm>
          <a:prstGeom prst="ellipse">
            <a:avLst/>
          </a:prstGeom>
          <a:solidFill>
            <a:schemeClr val="accent5">
              <a:lumMod val="5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9C39B81-34D9-462F-8EF4-34EABAF6C88E}"/>
              </a:ext>
            </a:extLst>
          </p:cNvPr>
          <p:cNvSpPr/>
          <p:nvPr/>
        </p:nvSpPr>
        <p:spPr>
          <a:xfrm>
            <a:off x="3540091" y="984272"/>
            <a:ext cx="4758371" cy="1454504"/>
          </a:xfrm>
          <a:prstGeom prst="ellipse">
            <a:avLst/>
          </a:prstGeom>
          <a:solidFill>
            <a:srgbClr val="002060">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BA8F680-D73A-40FF-8CED-6A47753054B9}"/>
              </a:ext>
            </a:extLst>
          </p:cNvPr>
          <p:cNvSpPr/>
          <p:nvPr/>
        </p:nvSpPr>
        <p:spPr>
          <a:xfrm>
            <a:off x="1689411" y="2090596"/>
            <a:ext cx="5314469" cy="2225800"/>
          </a:xfrm>
          <a:prstGeom prst="ellipse">
            <a:avLst/>
          </a:prstGeom>
          <a:solidFill>
            <a:schemeClr val="accent6">
              <a:lumMod val="5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98F643F-4661-425B-87E4-A7C5E5DB4600}"/>
              </a:ext>
            </a:extLst>
          </p:cNvPr>
          <p:cNvSpPr/>
          <p:nvPr/>
        </p:nvSpPr>
        <p:spPr>
          <a:xfrm>
            <a:off x="5899545" y="2110622"/>
            <a:ext cx="4317559" cy="2180372"/>
          </a:xfrm>
          <a:prstGeom prst="ellipse">
            <a:avLst/>
          </a:prstGeom>
          <a:solidFill>
            <a:schemeClr val="accent3">
              <a:lumMod val="5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427D8CD3-129A-4CF0-87DD-81F80EC72638}"/>
              </a:ext>
            </a:extLst>
          </p:cNvPr>
          <p:cNvSpPr/>
          <p:nvPr/>
        </p:nvSpPr>
        <p:spPr>
          <a:xfrm>
            <a:off x="1828506" y="5873728"/>
            <a:ext cx="8661126" cy="714337"/>
          </a:xfrm>
          <a:prstGeom prst="roundRect">
            <a:avLst/>
          </a:prstGeom>
          <a:solidFill>
            <a:schemeClr val="bg1">
              <a:lumMod val="5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8BD331A3-A353-4FD2-8F36-B55951C5E6AA}"/>
              </a:ext>
            </a:extLst>
          </p:cNvPr>
          <p:cNvSpPr/>
          <p:nvPr/>
        </p:nvSpPr>
        <p:spPr>
          <a:xfrm>
            <a:off x="2511646" y="4435118"/>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The Careers Service </a:t>
            </a:r>
          </a:p>
        </p:txBody>
      </p:sp>
      <p:sp>
        <p:nvSpPr>
          <p:cNvPr id="7" name="Rectangle: Rounded Corners 6">
            <a:extLst>
              <a:ext uri="{FF2B5EF4-FFF2-40B4-BE49-F238E27FC236}">
                <a16:creationId xmlns:a16="http://schemas.microsoft.com/office/drawing/2014/main" id="{54764516-1410-4E2D-9EDD-412B59BAADAC}"/>
              </a:ext>
            </a:extLst>
          </p:cNvPr>
          <p:cNvSpPr/>
          <p:nvPr/>
        </p:nvSpPr>
        <p:spPr>
          <a:xfrm>
            <a:off x="2435296" y="2478457"/>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Education Policy Support</a:t>
            </a:r>
            <a:endParaRPr lang="en-GB" sz="1400">
              <a:solidFill>
                <a:schemeClr val="bg1"/>
              </a:solidFill>
            </a:endParaRPr>
          </a:p>
        </p:txBody>
      </p:sp>
      <p:sp>
        <p:nvSpPr>
          <p:cNvPr id="8" name="Rectangle: Rounded Corners 7">
            <a:extLst>
              <a:ext uri="{FF2B5EF4-FFF2-40B4-BE49-F238E27FC236}">
                <a16:creationId xmlns:a16="http://schemas.microsoft.com/office/drawing/2014/main" id="{DB3CC01A-F821-4663-B495-18B9284CE944}"/>
              </a:ext>
            </a:extLst>
          </p:cNvPr>
          <p:cNvSpPr/>
          <p:nvPr/>
        </p:nvSpPr>
        <p:spPr>
          <a:xfrm>
            <a:off x="4595138" y="1147908"/>
            <a:ext cx="1421652" cy="817245"/>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Undergraduate Admissions and Outreach</a:t>
            </a:r>
          </a:p>
        </p:txBody>
      </p:sp>
      <p:sp>
        <p:nvSpPr>
          <p:cNvPr id="9" name="Rectangle: Rounded Corners 8">
            <a:extLst>
              <a:ext uri="{FF2B5EF4-FFF2-40B4-BE49-F238E27FC236}">
                <a16:creationId xmlns:a16="http://schemas.microsoft.com/office/drawing/2014/main" id="{F2ED1C64-21A0-45BB-B65F-58866063DEB0}"/>
              </a:ext>
            </a:extLst>
          </p:cNvPr>
          <p:cNvSpPr/>
          <p:nvPr/>
        </p:nvSpPr>
        <p:spPr>
          <a:xfrm>
            <a:off x="5554806" y="2468527"/>
            <a:ext cx="1296000" cy="817245"/>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Centre for Teaching and Learning</a:t>
            </a:r>
          </a:p>
        </p:txBody>
      </p:sp>
      <p:sp>
        <p:nvSpPr>
          <p:cNvPr id="10" name="Rectangle: Rounded Corners 9">
            <a:extLst>
              <a:ext uri="{FF2B5EF4-FFF2-40B4-BE49-F238E27FC236}">
                <a16:creationId xmlns:a16="http://schemas.microsoft.com/office/drawing/2014/main" id="{11022987-8F42-4001-953F-6DD353CA8ACF}"/>
              </a:ext>
            </a:extLst>
          </p:cNvPr>
          <p:cNvSpPr/>
          <p:nvPr/>
        </p:nvSpPr>
        <p:spPr>
          <a:xfrm>
            <a:off x="8313313" y="3250512"/>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Sports Department </a:t>
            </a:r>
            <a:endParaRPr lang="en-GB" sz="1400">
              <a:solidFill>
                <a:schemeClr val="bg1"/>
              </a:solidFill>
            </a:endParaRPr>
          </a:p>
        </p:txBody>
      </p:sp>
      <p:sp>
        <p:nvSpPr>
          <p:cNvPr id="11" name="Rectangle: Rounded Corners 10">
            <a:extLst>
              <a:ext uri="{FF2B5EF4-FFF2-40B4-BE49-F238E27FC236}">
                <a16:creationId xmlns:a16="http://schemas.microsoft.com/office/drawing/2014/main" id="{D8EA099E-39B5-4D6A-8D0E-FA61502BDBDA}"/>
              </a:ext>
            </a:extLst>
          </p:cNvPr>
          <p:cNvSpPr/>
          <p:nvPr/>
        </p:nvSpPr>
        <p:spPr>
          <a:xfrm>
            <a:off x="4086437" y="3194243"/>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Proctors’ Office</a:t>
            </a:r>
            <a:endParaRPr lang="en-GB" sz="1400">
              <a:solidFill>
                <a:schemeClr val="bg1"/>
              </a:solidFill>
            </a:endParaRPr>
          </a:p>
        </p:txBody>
      </p:sp>
      <p:sp>
        <p:nvSpPr>
          <p:cNvPr id="13" name="Rectangle: Rounded Corners 12">
            <a:extLst>
              <a:ext uri="{FF2B5EF4-FFF2-40B4-BE49-F238E27FC236}">
                <a16:creationId xmlns:a16="http://schemas.microsoft.com/office/drawing/2014/main" id="{CB01244B-0C92-4DEF-ABDA-907B5EBDAA26}"/>
              </a:ext>
            </a:extLst>
          </p:cNvPr>
          <p:cNvSpPr/>
          <p:nvPr/>
        </p:nvSpPr>
        <p:spPr>
          <a:xfrm>
            <a:off x="8420718" y="4437879"/>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Student Systems</a:t>
            </a:r>
          </a:p>
        </p:txBody>
      </p:sp>
      <p:sp>
        <p:nvSpPr>
          <p:cNvPr id="14" name="Rectangle: Rounded Corners 13">
            <a:extLst>
              <a:ext uri="{FF2B5EF4-FFF2-40B4-BE49-F238E27FC236}">
                <a16:creationId xmlns:a16="http://schemas.microsoft.com/office/drawing/2014/main" id="{180ACCDB-C90E-4F1D-96CB-5A7A60C58B7D}"/>
              </a:ext>
            </a:extLst>
          </p:cNvPr>
          <p:cNvSpPr/>
          <p:nvPr/>
        </p:nvSpPr>
        <p:spPr>
          <a:xfrm>
            <a:off x="5464209" y="4437879"/>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Student Registry </a:t>
            </a:r>
            <a:endParaRPr lang="en-GB" sz="1400">
              <a:solidFill>
                <a:schemeClr val="bg1"/>
              </a:solidFill>
            </a:endParaRPr>
          </a:p>
        </p:txBody>
      </p:sp>
      <p:sp>
        <p:nvSpPr>
          <p:cNvPr id="15" name="Rectangle: Rounded Corners 14">
            <a:extLst>
              <a:ext uri="{FF2B5EF4-FFF2-40B4-BE49-F238E27FC236}">
                <a16:creationId xmlns:a16="http://schemas.microsoft.com/office/drawing/2014/main" id="{F9BF9BFD-9E88-4821-A4EB-1DCBA55646DF}"/>
              </a:ext>
            </a:extLst>
          </p:cNvPr>
          <p:cNvSpPr/>
          <p:nvPr/>
        </p:nvSpPr>
        <p:spPr>
          <a:xfrm>
            <a:off x="6930022" y="4437879"/>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Student Welfare and Support Services</a:t>
            </a:r>
            <a:endParaRPr lang="en-GB" sz="1400">
              <a:solidFill>
                <a:schemeClr val="bg1"/>
              </a:solidFill>
            </a:endParaRPr>
          </a:p>
        </p:txBody>
      </p:sp>
      <p:sp>
        <p:nvSpPr>
          <p:cNvPr id="16" name="Rectangle: Rounded Corners 15">
            <a:extLst>
              <a:ext uri="{FF2B5EF4-FFF2-40B4-BE49-F238E27FC236}">
                <a16:creationId xmlns:a16="http://schemas.microsoft.com/office/drawing/2014/main" id="{DD2942CE-3438-4D6B-8B9E-1DA1E830A1A4}"/>
              </a:ext>
            </a:extLst>
          </p:cNvPr>
          <p:cNvSpPr/>
          <p:nvPr/>
        </p:nvSpPr>
        <p:spPr>
          <a:xfrm>
            <a:off x="6930022" y="3250512"/>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The Language Centre</a:t>
            </a:r>
          </a:p>
        </p:txBody>
      </p:sp>
      <p:sp>
        <p:nvSpPr>
          <p:cNvPr id="19" name="Rectangle: Rounded Corners 18">
            <a:extLst>
              <a:ext uri="{FF2B5EF4-FFF2-40B4-BE49-F238E27FC236}">
                <a16:creationId xmlns:a16="http://schemas.microsoft.com/office/drawing/2014/main" id="{ABA3FF68-752D-433B-9A22-CEE8AD5F83B0}"/>
              </a:ext>
            </a:extLst>
          </p:cNvPr>
          <p:cNvSpPr/>
          <p:nvPr/>
        </p:nvSpPr>
        <p:spPr>
          <a:xfrm>
            <a:off x="6164445" y="1163818"/>
            <a:ext cx="1421652"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Graduate Admissions</a:t>
            </a:r>
          </a:p>
        </p:txBody>
      </p:sp>
      <p:sp>
        <p:nvSpPr>
          <p:cNvPr id="2" name="Rectangle 1">
            <a:extLst>
              <a:ext uri="{FF2B5EF4-FFF2-40B4-BE49-F238E27FC236}">
                <a16:creationId xmlns:a16="http://schemas.microsoft.com/office/drawing/2014/main" id="{F1F54182-D17E-4295-8622-40E51BB23D3F}"/>
              </a:ext>
            </a:extLst>
          </p:cNvPr>
          <p:cNvSpPr/>
          <p:nvPr/>
        </p:nvSpPr>
        <p:spPr>
          <a:xfrm>
            <a:off x="8446742" y="1334209"/>
            <a:ext cx="2992224" cy="369332"/>
          </a:xfrm>
          <a:prstGeom prst="rect">
            <a:avLst/>
          </a:prstGeom>
        </p:spPr>
        <p:txBody>
          <a:bodyPr wrap="square">
            <a:spAutoFit/>
          </a:bodyPr>
          <a:lstStyle/>
          <a:p>
            <a:r>
              <a:rPr lang="en-GB" b="1">
                <a:solidFill>
                  <a:srgbClr val="002060"/>
                </a:solidFill>
                <a:latin typeface="Calibri" panose="020F0502020204030204" pitchFamily="34" charset="0"/>
                <a:cs typeface="Times New Roman" panose="02020603050405020304" pitchFamily="18" charset="0"/>
              </a:rPr>
              <a:t>Student recruitment</a:t>
            </a:r>
            <a:endParaRPr lang="en-GB" b="1">
              <a:solidFill>
                <a:srgbClr val="002060"/>
              </a:solidFill>
            </a:endParaRPr>
          </a:p>
        </p:txBody>
      </p:sp>
      <p:sp>
        <p:nvSpPr>
          <p:cNvPr id="17" name="Rectangle 16">
            <a:extLst>
              <a:ext uri="{FF2B5EF4-FFF2-40B4-BE49-F238E27FC236}">
                <a16:creationId xmlns:a16="http://schemas.microsoft.com/office/drawing/2014/main" id="{EB071333-36CE-46A6-A616-7A8E1E4C95F4}"/>
              </a:ext>
            </a:extLst>
          </p:cNvPr>
          <p:cNvSpPr/>
          <p:nvPr/>
        </p:nvSpPr>
        <p:spPr>
          <a:xfrm>
            <a:off x="63906" y="3960489"/>
            <a:ext cx="1638462" cy="923330"/>
          </a:xfrm>
          <a:prstGeom prst="rect">
            <a:avLst/>
          </a:prstGeom>
          <a:noFill/>
          <a:ln>
            <a:noFill/>
          </a:ln>
        </p:spPr>
        <p:txBody>
          <a:bodyPr wrap="none">
            <a:spAutoFit/>
          </a:bodyPr>
          <a:lstStyle/>
          <a:p>
            <a:pPr algn="r"/>
            <a:r>
              <a:rPr lang="en-GB" b="1">
                <a:solidFill>
                  <a:schemeClr val="accent5">
                    <a:lumMod val="50000"/>
                  </a:schemeClr>
                </a:solidFill>
                <a:latin typeface="Calibri" panose="020F0502020204030204" pitchFamily="34" charset="0"/>
                <a:cs typeface="Times New Roman" panose="02020603050405020304" pitchFamily="18" charset="0"/>
              </a:rPr>
              <a:t>Student </a:t>
            </a:r>
          </a:p>
          <a:p>
            <a:pPr algn="r"/>
            <a:r>
              <a:rPr lang="en-GB" b="1">
                <a:solidFill>
                  <a:schemeClr val="accent5">
                    <a:lumMod val="50000"/>
                  </a:schemeClr>
                </a:solidFill>
                <a:latin typeface="Calibri" panose="020F0502020204030204" pitchFamily="34" charset="0"/>
                <a:cs typeface="Times New Roman" panose="02020603050405020304" pitchFamily="18" charset="0"/>
              </a:rPr>
              <a:t>administration </a:t>
            </a:r>
          </a:p>
          <a:p>
            <a:pPr algn="r"/>
            <a:r>
              <a:rPr lang="en-GB" b="1">
                <a:solidFill>
                  <a:schemeClr val="accent5">
                    <a:lumMod val="50000"/>
                  </a:schemeClr>
                </a:solidFill>
                <a:latin typeface="Calibri" panose="020F0502020204030204" pitchFamily="34" charset="0"/>
                <a:cs typeface="Times New Roman" panose="02020603050405020304" pitchFamily="18" charset="0"/>
              </a:rPr>
              <a:t>and services</a:t>
            </a:r>
            <a:endParaRPr lang="en-GB" b="1">
              <a:solidFill>
                <a:schemeClr val="accent5">
                  <a:lumMod val="50000"/>
                </a:schemeClr>
              </a:solidFill>
            </a:endParaRPr>
          </a:p>
        </p:txBody>
      </p:sp>
      <p:sp>
        <p:nvSpPr>
          <p:cNvPr id="20" name="Rectangle 19">
            <a:extLst>
              <a:ext uri="{FF2B5EF4-FFF2-40B4-BE49-F238E27FC236}">
                <a16:creationId xmlns:a16="http://schemas.microsoft.com/office/drawing/2014/main" id="{20ACFF94-8E88-46F8-8C8B-6596F2357534}"/>
              </a:ext>
            </a:extLst>
          </p:cNvPr>
          <p:cNvSpPr/>
          <p:nvPr/>
        </p:nvSpPr>
        <p:spPr>
          <a:xfrm>
            <a:off x="321242" y="2539741"/>
            <a:ext cx="1280878" cy="646331"/>
          </a:xfrm>
          <a:prstGeom prst="rect">
            <a:avLst/>
          </a:prstGeom>
        </p:spPr>
        <p:txBody>
          <a:bodyPr wrap="square">
            <a:spAutoFit/>
          </a:bodyPr>
          <a:lstStyle/>
          <a:p>
            <a:pPr algn="r"/>
            <a:r>
              <a:rPr lang="en-GB" b="1">
                <a:solidFill>
                  <a:schemeClr val="accent6">
                    <a:lumMod val="50000"/>
                  </a:schemeClr>
                </a:solidFill>
                <a:latin typeface="Calibri" panose="020F0502020204030204" pitchFamily="34" charset="0"/>
                <a:cs typeface="Times New Roman" panose="02020603050405020304" pitchFamily="18" charset="0"/>
              </a:rPr>
              <a:t>Education</a:t>
            </a:r>
          </a:p>
          <a:p>
            <a:pPr algn="r"/>
            <a:r>
              <a:rPr lang="en-GB" b="1">
                <a:solidFill>
                  <a:schemeClr val="accent6">
                    <a:lumMod val="50000"/>
                  </a:schemeClr>
                </a:solidFill>
                <a:latin typeface="Calibri" panose="020F0502020204030204" pitchFamily="34" charset="0"/>
                <a:cs typeface="Times New Roman" panose="02020603050405020304" pitchFamily="18" charset="0"/>
              </a:rPr>
              <a:t>policy</a:t>
            </a:r>
            <a:endParaRPr lang="en-GB" b="1">
              <a:solidFill>
                <a:schemeClr val="accent6">
                  <a:lumMod val="50000"/>
                </a:schemeClr>
              </a:solidFill>
            </a:endParaRPr>
          </a:p>
        </p:txBody>
      </p:sp>
      <p:sp>
        <p:nvSpPr>
          <p:cNvPr id="21" name="Rectangle 20">
            <a:extLst>
              <a:ext uri="{FF2B5EF4-FFF2-40B4-BE49-F238E27FC236}">
                <a16:creationId xmlns:a16="http://schemas.microsoft.com/office/drawing/2014/main" id="{FE3A208F-60A9-4B3B-B94E-20639863265C}"/>
              </a:ext>
            </a:extLst>
          </p:cNvPr>
          <p:cNvSpPr/>
          <p:nvPr/>
        </p:nvSpPr>
        <p:spPr>
          <a:xfrm>
            <a:off x="10709430" y="2438776"/>
            <a:ext cx="1482570" cy="923330"/>
          </a:xfrm>
          <a:prstGeom prst="rect">
            <a:avLst/>
          </a:prstGeom>
        </p:spPr>
        <p:txBody>
          <a:bodyPr wrap="square">
            <a:spAutoFit/>
          </a:bodyPr>
          <a:lstStyle/>
          <a:p>
            <a:r>
              <a:rPr lang="en-GB" b="1">
                <a:solidFill>
                  <a:schemeClr val="accent3">
                    <a:lumMod val="50000"/>
                  </a:schemeClr>
                </a:solidFill>
                <a:latin typeface="Calibri" panose="020F0502020204030204" pitchFamily="34" charset="0"/>
                <a:cs typeface="Times New Roman" panose="02020603050405020304" pitchFamily="18" charset="0"/>
              </a:rPr>
              <a:t>Support for University </a:t>
            </a:r>
            <a:br>
              <a:rPr lang="en-GB" b="1">
                <a:solidFill>
                  <a:schemeClr val="accent3">
                    <a:lumMod val="50000"/>
                  </a:schemeClr>
                </a:solidFill>
                <a:latin typeface="Calibri" panose="020F0502020204030204" pitchFamily="34" charset="0"/>
                <a:cs typeface="Times New Roman" panose="02020603050405020304" pitchFamily="18" charset="0"/>
              </a:rPr>
            </a:br>
            <a:r>
              <a:rPr lang="en-GB" b="1">
                <a:solidFill>
                  <a:schemeClr val="accent3">
                    <a:lumMod val="50000"/>
                  </a:schemeClr>
                </a:solidFill>
                <a:latin typeface="Calibri" panose="020F0502020204030204" pitchFamily="34" charset="0"/>
                <a:cs typeface="Times New Roman" panose="02020603050405020304" pitchFamily="18" charset="0"/>
              </a:rPr>
              <a:t>staff</a:t>
            </a:r>
            <a:endParaRPr lang="en-GB" b="1">
              <a:solidFill>
                <a:schemeClr val="accent3">
                  <a:lumMod val="50000"/>
                </a:schemeClr>
              </a:solidFill>
            </a:endParaRPr>
          </a:p>
        </p:txBody>
      </p:sp>
      <p:sp>
        <p:nvSpPr>
          <p:cNvPr id="22" name="Rectangle: Rounded Corners 21">
            <a:extLst>
              <a:ext uri="{FF2B5EF4-FFF2-40B4-BE49-F238E27FC236}">
                <a16:creationId xmlns:a16="http://schemas.microsoft.com/office/drawing/2014/main" id="{49CE6C5C-94E0-4A31-AE5A-D624C872D491}"/>
              </a:ext>
            </a:extLst>
          </p:cNvPr>
          <p:cNvSpPr/>
          <p:nvPr/>
        </p:nvSpPr>
        <p:spPr>
          <a:xfrm>
            <a:off x="3977459" y="4439365"/>
            <a:ext cx="1360612" cy="800219"/>
          </a:xfrm>
          <a:prstGeom prst="roundRect">
            <a:avLst/>
          </a:prstGeom>
          <a:noFill/>
          <a:ln>
            <a:solidFill>
              <a:schemeClr val="bg1"/>
            </a:solidFill>
          </a:ln>
        </p:spPr>
        <p:txBody>
          <a:bodyPr wrap="square" anchor="ctr">
            <a:spAutoFit/>
          </a:bodyPr>
          <a:lstStyle/>
          <a:p>
            <a:pPr algn="ctr"/>
            <a:endParaRPr lang="en-GB" sz="6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Student Fees &amp; Funding </a:t>
            </a:r>
          </a:p>
          <a:p>
            <a:pPr algn="ctr"/>
            <a:endParaRPr lang="en-GB" sz="600">
              <a:solidFill>
                <a:schemeClr val="bg1"/>
              </a:solidFill>
            </a:endParaRPr>
          </a:p>
        </p:txBody>
      </p:sp>
      <p:sp>
        <p:nvSpPr>
          <p:cNvPr id="26" name="Rectangle: Rounded Corners 25">
            <a:extLst>
              <a:ext uri="{FF2B5EF4-FFF2-40B4-BE49-F238E27FC236}">
                <a16:creationId xmlns:a16="http://schemas.microsoft.com/office/drawing/2014/main" id="{A93EC204-AAFC-49D5-9F1C-E2EF79166621}"/>
              </a:ext>
            </a:extLst>
          </p:cNvPr>
          <p:cNvSpPr/>
          <p:nvPr/>
        </p:nvSpPr>
        <p:spPr>
          <a:xfrm>
            <a:off x="3463740" y="5933008"/>
            <a:ext cx="1505264" cy="578882"/>
          </a:xfrm>
          <a:prstGeom prst="roundRect">
            <a:avLst/>
          </a:prstGeom>
          <a:noFill/>
          <a:ln>
            <a:solidFill>
              <a:schemeClr val="bg1"/>
            </a:solidFill>
          </a:ln>
        </p:spPr>
        <p:txBody>
          <a:bodyPr wrap="square" anchor="ctr">
            <a:spAutoFit/>
          </a:bodyPr>
          <a:lstStyle/>
          <a:p>
            <a:pPr algn="ctr"/>
            <a:r>
              <a:rPr lang="en-GB" sz="1400" b="1">
                <a:latin typeface="Calibri" panose="020F0502020204030204" pitchFamily="34" charset="0"/>
                <a:ea typeface="Calibri" panose="020F0502020204030204" pitchFamily="34" charset="0"/>
                <a:cs typeface="Times New Roman" panose="02020603050405020304" pitchFamily="18" charset="0"/>
              </a:rPr>
              <a:t>AAD Communications</a:t>
            </a:r>
          </a:p>
        </p:txBody>
      </p:sp>
      <p:sp>
        <p:nvSpPr>
          <p:cNvPr id="27" name="Rectangle: Rounded Corners 26">
            <a:extLst>
              <a:ext uri="{FF2B5EF4-FFF2-40B4-BE49-F238E27FC236}">
                <a16:creationId xmlns:a16="http://schemas.microsoft.com/office/drawing/2014/main" id="{A4B039CC-588E-45CB-9476-4E59A70FB891}"/>
              </a:ext>
            </a:extLst>
          </p:cNvPr>
          <p:cNvSpPr/>
          <p:nvPr/>
        </p:nvSpPr>
        <p:spPr>
          <a:xfrm>
            <a:off x="7445251" y="5930234"/>
            <a:ext cx="1505264" cy="578882"/>
          </a:xfrm>
          <a:prstGeom prst="roundRect">
            <a:avLst/>
          </a:prstGeom>
          <a:noFill/>
          <a:ln>
            <a:solidFill>
              <a:schemeClr val="bg1"/>
            </a:solidFill>
          </a:ln>
        </p:spPr>
        <p:txBody>
          <a:bodyPr wrap="square" anchor="ctr">
            <a:spAutoFit/>
          </a:bodyPr>
          <a:lstStyle/>
          <a:p>
            <a:pPr algn="ctr"/>
            <a:r>
              <a:rPr lang="en-GB" sz="1400" b="1">
                <a:latin typeface="Calibri" panose="020F0502020204030204" pitchFamily="34" charset="0"/>
                <a:ea typeface="Calibri" panose="020F0502020204030204" pitchFamily="34" charset="0"/>
                <a:cs typeface="Times New Roman" panose="02020603050405020304" pitchFamily="18" charset="0"/>
              </a:rPr>
              <a:t>AAD Administration</a:t>
            </a:r>
          </a:p>
        </p:txBody>
      </p:sp>
      <p:sp>
        <p:nvSpPr>
          <p:cNvPr id="3" name="Rectangle 2">
            <a:extLst>
              <a:ext uri="{FF2B5EF4-FFF2-40B4-BE49-F238E27FC236}">
                <a16:creationId xmlns:a16="http://schemas.microsoft.com/office/drawing/2014/main" id="{B8738DD6-D367-4899-888F-17BAD3DDE80F}"/>
              </a:ext>
            </a:extLst>
          </p:cNvPr>
          <p:cNvSpPr/>
          <p:nvPr/>
        </p:nvSpPr>
        <p:spPr>
          <a:xfrm>
            <a:off x="10613477" y="5758010"/>
            <a:ext cx="1687691" cy="923330"/>
          </a:xfrm>
          <a:prstGeom prst="rect">
            <a:avLst/>
          </a:prstGeom>
        </p:spPr>
        <p:txBody>
          <a:bodyPr wrap="square">
            <a:spAutoFit/>
          </a:bodyPr>
          <a:lstStyle/>
          <a:p>
            <a:r>
              <a:rPr lang="en-GB" b="1">
                <a:solidFill>
                  <a:schemeClr val="bg1">
                    <a:lumMod val="50000"/>
                  </a:schemeClr>
                </a:solidFill>
                <a:latin typeface="Calibri" panose="020F0502020204030204" pitchFamily="34" charset="0"/>
                <a:cs typeface="Times New Roman" panose="02020603050405020304" pitchFamily="18" charset="0"/>
              </a:rPr>
              <a:t>Professional support</a:t>
            </a:r>
          </a:p>
          <a:p>
            <a:r>
              <a:rPr lang="en-GB" b="1">
                <a:solidFill>
                  <a:schemeClr val="bg1">
                    <a:lumMod val="50000"/>
                  </a:schemeClr>
                </a:solidFill>
                <a:latin typeface="Calibri" panose="020F0502020204030204" pitchFamily="34" charset="0"/>
                <a:cs typeface="Times New Roman" panose="02020603050405020304" pitchFamily="18" charset="0"/>
              </a:rPr>
              <a:t>functions</a:t>
            </a:r>
            <a:endParaRPr lang="en-GB" b="1">
              <a:solidFill>
                <a:schemeClr val="bg1">
                  <a:lumMod val="50000"/>
                </a:schemeClr>
              </a:solidFill>
            </a:endParaRPr>
          </a:p>
        </p:txBody>
      </p:sp>
      <p:sp>
        <p:nvSpPr>
          <p:cNvPr id="6" name="Rectangle 5">
            <a:extLst>
              <a:ext uri="{FF2B5EF4-FFF2-40B4-BE49-F238E27FC236}">
                <a16:creationId xmlns:a16="http://schemas.microsoft.com/office/drawing/2014/main" id="{DF862706-67F7-4500-8971-83E8C728C34B}"/>
              </a:ext>
            </a:extLst>
          </p:cNvPr>
          <p:cNvSpPr/>
          <p:nvPr/>
        </p:nvSpPr>
        <p:spPr>
          <a:xfrm>
            <a:off x="86035" y="996515"/>
            <a:ext cx="3731919" cy="523220"/>
          </a:xfrm>
          <a:prstGeom prst="rect">
            <a:avLst/>
          </a:prstGeom>
        </p:spPr>
        <p:txBody>
          <a:bodyPr wrap="none">
            <a:spAutoFit/>
          </a:bodyPr>
          <a:lstStyle/>
          <a:p>
            <a:r>
              <a:rPr lang="en-GB" sz="2800" b="1"/>
              <a:t>The focus of AAD teams</a:t>
            </a:r>
            <a:endParaRPr lang="en-GB" sz="2800"/>
          </a:p>
        </p:txBody>
      </p:sp>
    </p:spTree>
    <p:extLst>
      <p:ext uri="{BB962C8B-B14F-4D97-AF65-F5344CB8AC3E}">
        <p14:creationId xmlns:p14="http://schemas.microsoft.com/office/powerpoint/2010/main" val="399642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3CC01A-F821-4663-B495-18B9284CE944}"/>
              </a:ext>
            </a:extLst>
          </p:cNvPr>
          <p:cNvSpPr/>
          <p:nvPr/>
        </p:nvSpPr>
        <p:spPr>
          <a:xfrm>
            <a:off x="6691669" y="4345556"/>
            <a:ext cx="1208507"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Development Office</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ABA3FF68-752D-433B-9A22-CEE8AD5F83B0}"/>
              </a:ext>
            </a:extLst>
          </p:cNvPr>
          <p:cNvSpPr/>
          <p:nvPr/>
        </p:nvSpPr>
        <p:spPr>
          <a:xfrm>
            <a:off x="2752282" y="3504918"/>
            <a:ext cx="1606281" cy="738664"/>
          </a:xfrm>
          <a:prstGeom prst="rect">
            <a:avLst/>
          </a:prstGeom>
          <a:solidFill>
            <a:schemeClr val="accent2"/>
          </a:solidFill>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Academic Administration Division</a:t>
            </a:r>
          </a:p>
        </p:txBody>
      </p:sp>
      <p:sp>
        <p:nvSpPr>
          <p:cNvPr id="6" name="Rectangle 5">
            <a:extLst>
              <a:ext uri="{FF2B5EF4-FFF2-40B4-BE49-F238E27FC236}">
                <a16:creationId xmlns:a16="http://schemas.microsoft.com/office/drawing/2014/main" id="{DF862706-67F7-4500-8971-83E8C728C34B}"/>
              </a:ext>
            </a:extLst>
          </p:cNvPr>
          <p:cNvSpPr/>
          <p:nvPr/>
        </p:nvSpPr>
        <p:spPr>
          <a:xfrm>
            <a:off x="872943" y="1541126"/>
            <a:ext cx="10153747" cy="1508105"/>
          </a:xfrm>
          <a:prstGeom prst="rect">
            <a:avLst/>
          </a:prstGeom>
        </p:spPr>
        <p:txBody>
          <a:bodyPr wrap="square">
            <a:spAutoFit/>
          </a:bodyPr>
          <a:lstStyle/>
          <a:p>
            <a:r>
              <a:rPr lang="en-GB" sz="2800" b="1" dirty="0"/>
              <a:t>Where we fit in</a:t>
            </a:r>
          </a:p>
          <a:p>
            <a:r>
              <a:rPr lang="en-GB" sz="1600" dirty="0"/>
              <a:t>The AAD is one of a number of professional service functions that support the wider collegiate university – sometimes referred to collectively as the University Administration and Services (UAS).</a:t>
            </a:r>
          </a:p>
          <a:p>
            <a:br>
              <a:rPr lang="en-GB" sz="1600" dirty="0"/>
            </a:br>
            <a:r>
              <a:rPr lang="en-GB" sz="1600" dirty="0"/>
              <a:t>The Academic Registrar reports to the Registrar, Gill Aitken.</a:t>
            </a:r>
            <a:endParaRPr lang="en-GB" dirty="0">
              <a:solidFill>
                <a:srgbClr val="FF0000"/>
              </a:solidFill>
            </a:endParaRPr>
          </a:p>
        </p:txBody>
      </p:sp>
      <p:sp>
        <p:nvSpPr>
          <p:cNvPr id="29" name="Rectangle 28">
            <a:extLst>
              <a:ext uri="{FF2B5EF4-FFF2-40B4-BE49-F238E27FC236}">
                <a16:creationId xmlns:a16="http://schemas.microsoft.com/office/drawing/2014/main" id="{F9DA2E60-5651-4CA0-B085-00E62376E0C4}"/>
              </a:ext>
            </a:extLst>
          </p:cNvPr>
          <p:cNvSpPr/>
          <p:nvPr/>
        </p:nvSpPr>
        <p:spPr>
          <a:xfrm>
            <a:off x="4433981" y="3500282"/>
            <a:ext cx="1440418" cy="769441"/>
          </a:xfrm>
          <a:prstGeom prst="rect">
            <a:avLst/>
          </a:prstGeom>
          <a:solidFill>
            <a:srgbClr val="002060"/>
          </a:solidFill>
        </p:spPr>
        <p:txBody>
          <a:bodyPr wrap="square" anchor="ctr">
            <a:spAutoFit/>
          </a:bodyPr>
          <a:lstStyle/>
          <a:p>
            <a:pPr algn="ctr"/>
            <a:endParaRPr lang="en-GB" sz="7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Personnel Services</a:t>
            </a:r>
          </a:p>
          <a:p>
            <a:pPr algn="ctr"/>
            <a:endParaRPr lang="en-GB" sz="9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1639990C-642A-41B9-9B71-997834461B6D}"/>
              </a:ext>
            </a:extLst>
          </p:cNvPr>
          <p:cNvSpPr/>
          <p:nvPr/>
        </p:nvSpPr>
        <p:spPr>
          <a:xfrm>
            <a:off x="7607454" y="3492587"/>
            <a:ext cx="1490084" cy="784830"/>
          </a:xfrm>
          <a:prstGeom prst="rect">
            <a:avLst/>
          </a:prstGeom>
          <a:solidFill>
            <a:srgbClr val="002060"/>
          </a:solidFill>
        </p:spPr>
        <p:txBody>
          <a:bodyPr wrap="square" anchor="ctr">
            <a:spAutoFit/>
          </a:bodyPr>
          <a:lstStyle/>
          <a:p>
            <a:pPr algn="ctr"/>
            <a:endParaRPr lang="en-GB" sz="7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Public Affairs Directorate</a:t>
            </a:r>
          </a:p>
          <a:p>
            <a:pPr algn="ctr"/>
            <a:endParaRPr lang="en-GB" sz="10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BF58BE75-713F-4DE2-990A-2E740A8E1A36}"/>
              </a:ext>
            </a:extLst>
          </p:cNvPr>
          <p:cNvSpPr/>
          <p:nvPr/>
        </p:nvSpPr>
        <p:spPr>
          <a:xfrm>
            <a:off x="7979419" y="4345556"/>
            <a:ext cx="1159158"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Finance Division</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80EB056F-E3AA-4664-AB49-8FB3EB8DC33A}"/>
              </a:ext>
            </a:extLst>
          </p:cNvPr>
          <p:cNvSpPr/>
          <p:nvPr/>
        </p:nvSpPr>
        <p:spPr>
          <a:xfrm>
            <a:off x="4930202" y="4345556"/>
            <a:ext cx="1682223" cy="954107"/>
          </a:xfrm>
          <a:prstGeom prst="rect">
            <a:avLst/>
          </a:prstGeom>
          <a:solidFill>
            <a:srgbClr val="002060"/>
          </a:solidFill>
        </p:spPr>
        <p:txBody>
          <a:bodyPr wrap="square" anchor="ctr">
            <a:spAutoFit/>
          </a:bodyPr>
          <a:lstStyle/>
          <a:p>
            <a:pPr algn="ctr"/>
            <a:endPar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Planning and Council Secretariat</a:t>
            </a:r>
          </a:p>
          <a:p>
            <a:pPr algn="ctr"/>
            <a:endPar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0BADA73D-10F1-4CC4-B8C6-AE1DE763A867}"/>
              </a:ext>
            </a:extLst>
          </p:cNvPr>
          <p:cNvSpPr/>
          <p:nvPr/>
        </p:nvSpPr>
        <p:spPr>
          <a:xfrm>
            <a:off x="9217821" y="4345556"/>
            <a:ext cx="1144644"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Alumni Office</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496553C8-397F-4023-ADEB-97E95AB439B4}"/>
              </a:ext>
            </a:extLst>
          </p:cNvPr>
          <p:cNvSpPr/>
          <p:nvPr/>
        </p:nvSpPr>
        <p:spPr>
          <a:xfrm>
            <a:off x="1360476" y="3489530"/>
            <a:ext cx="1304348" cy="738664"/>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Legal Services</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20237845-6E8D-4CCB-B526-DFE704C839B8}"/>
              </a:ext>
            </a:extLst>
          </p:cNvPr>
          <p:cNvSpPr/>
          <p:nvPr/>
        </p:nvSpPr>
        <p:spPr>
          <a:xfrm>
            <a:off x="1360476" y="4345556"/>
            <a:ext cx="938587"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Estates Services</a:t>
            </a: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36" name="Rectangle 35">
            <a:extLst>
              <a:ext uri="{FF2B5EF4-FFF2-40B4-BE49-F238E27FC236}">
                <a16:creationId xmlns:a16="http://schemas.microsoft.com/office/drawing/2014/main" id="{62E43F7C-8C3B-4766-BA24-A07B3AC3F177}"/>
              </a:ext>
            </a:extLst>
          </p:cNvPr>
          <p:cNvSpPr/>
          <p:nvPr/>
        </p:nvSpPr>
        <p:spPr>
          <a:xfrm>
            <a:off x="2391327" y="4345556"/>
            <a:ext cx="889216"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Research Services</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D558750A-6321-4A35-ABC4-D88FA22A0F37}"/>
              </a:ext>
            </a:extLst>
          </p:cNvPr>
          <p:cNvSpPr/>
          <p:nvPr/>
        </p:nvSpPr>
        <p:spPr>
          <a:xfrm>
            <a:off x="5949817" y="3500282"/>
            <a:ext cx="1602468" cy="784830"/>
          </a:xfrm>
          <a:prstGeom prst="rect">
            <a:avLst/>
          </a:prstGeom>
          <a:solidFill>
            <a:srgbClr val="002060"/>
          </a:solidFill>
        </p:spPr>
        <p:txBody>
          <a:bodyPr wrap="square" anchor="ctr">
            <a:spAutoFit/>
          </a:bodyPr>
          <a:lstStyle/>
          <a:p>
            <a:pPr algn="ctr"/>
            <a:endParaRPr lang="en-GB" sz="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Divisional Offices (x4)</a:t>
            </a:r>
          </a:p>
          <a:p>
            <a:pPr algn="ctr"/>
            <a:endParaRPr lang="en-GB" sz="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4DB0AC53-2921-48F2-88F2-E1B470015C95}"/>
              </a:ext>
            </a:extLst>
          </p:cNvPr>
          <p:cNvSpPr/>
          <p:nvPr/>
        </p:nvSpPr>
        <p:spPr>
          <a:xfrm>
            <a:off x="9152707" y="3504918"/>
            <a:ext cx="1209758" cy="738664"/>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IT Services</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20237845-6E8D-4CCB-B526-DFE704C839B8}"/>
              </a:ext>
            </a:extLst>
          </p:cNvPr>
          <p:cNvSpPr/>
          <p:nvPr/>
        </p:nvSpPr>
        <p:spPr>
          <a:xfrm>
            <a:off x="3372808" y="4345556"/>
            <a:ext cx="1462150" cy="954107"/>
          </a:xfrm>
          <a:prstGeom prst="rect">
            <a:avLst/>
          </a:prstGeom>
          <a:solidFill>
            <a:srgbClr val="002060"/>
          </a:solidFill>
        </p:spPr>
        <p:txBody>
          <a:bodyPr wrap="square" anchor="ctr">
            <a:spAutoFit/>
          </a:bodyPr>
          <a:lstStyle/>
          <a:p>
            <a:pPr algn="ctr"/>
            <a:endPar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International Engagement</a:t>
            </a:r>
            <a:b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Office</a:t>
            </a:r>
          </a:p>
        </p:txBody>
      </p:sp>
    </p:spTree>
    <p:extLst>
      <p:ext uri="{BB962C8B-B14F-4D97-AF65-F5344CB8AC3E}">
        <p14:creationId xmlns:p14="http://schemas.microsoft.com/office/powerpoint/2010/main" val="265124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733045" y="1102578"/>
            <a:ext cx="10685232" cy="4862870"/>
          </a:xfrm>
          <a:prstGeom prst="rect">
            <a:avLst/>
          </a:prstGeom>
        </p:spPr>
        <p:txBody>
          <a:bodyPr wrap="square">
            <a:spAutoFit/>
          </a:bodyPr>
          <a:lstStyle/>
          <a:p>
            <a:pPr lvl="0"/>
            <a:r>
              <a:rPr lang="en-GB" sz="3200" b="1" dirty="0"/>
              <a:t>The way we work</a:t>
            </a:r>
          </a:p>
          <a:p>
            <a:pPr lvl="0"/>
            <a:endParaRPr lang="en-GB" dirty="0"/>
          </a:p>
          <a:p>
            <a:pPr lvl="0"/>
            <a:r>
              <a:rPr lang="en-GB" sz="2000" b="1" dirty="0"/>
              <a:t>Student-focused</a:t>
            </a:r>
            <a:br>
              <a:rPr lang="en-GB" sz="2000" b="1" dirty="0"/>
            </a:br>
            <a:r>
              <a:rPr lang="en-GB" sz="2000" dirty="0"/>
              <a:t>We provide students with access to the services and information they need to make the most of their time at university. </a:t>
            </a:r>
          </a:p>
          <a:p>
            <a:pPr lvl="0"/>
            <a:endParaRPr lang="en-GB" sz="2000" dirty="0"/>
          </a:p>
          <a:p>
            <a:pPr lvl="0"/>
            <a:r>
              <a:rPr lang="en-GB" sz="2000" b="1" dirty="0"/>
              <a:t>Effective</a:t>
            </a:r>
          </a:p>
          <a:p>
            <a:pPr lvl="0"/>
            <a:r>
              <a:rPr lang="en-GB" sz="2000" dirty="0"/>
              <a:t>We focus on providing essential services that are available when staff and students need them. </a:t>
            </a:r>
          </a:p>
          <a:p>
            <a:pPr lvl="0"/>
            <a:endParaRPr lang="en-GB" sz="2000" dirty="0"/>
          </a:p>
          <a:p>
            <a:pPr lvl="0"/>
            <a:r>
              <a:rPr lang="en-GB" sz="2000" b="1" dirty="0"/>
              <a:t>Efficient</a:t>
            </a:r>
            <a:br>
              <a:rPr lang="en-GB" sz="2000" b="1" dirty="0"/>
            </a:br>
            <a:r>
              <a:rPr lang="en-GB" sz="2000" dirty="0"/>
              <a:t>We constantly monitor our activities, and find ways of making them more efficient and streamlined. </a:t>
            </a:r>
          </a:p>
          <a:p>
            <a:pPr lvl="0"/>
            <a:endParaRPr lang="en-GB" sz="2000" dirty="0"/>
          </a:p>
          <a:p>
            <a:pPr lvl="0"/>
            <a:r>
              <a:rPr lang="en-GB" sz="2000" b="1" dirty="0"/>
              <a:t>Expert</a:t>
            </a:r>
            <a:br>
              <a:rPr lang="en-GB" sz="2000" b="1" dirty="0"/>
            </a:br>
            <a:r>
              <a:rPr lang="en-GB" sz="2000" dirty="0"/>
              <a:t>Our people are vital to what we do. We focus on developing our knowledge and skills, and applying them to our work across the division. </a:t>
            </a:r>
          </a:p>
        </p:txBody>
      </p:sp>
    </p:spTree>
    <p:extLst>
      <p:ext uri="{BB962C8B-B14F-4D97-AF65-F5344CB8AC3E}">
        <p14:creationId xmlns:p14="http://schemas.microsoft.com/office/powerpoint/2010/main" val="162805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733045" y="1102578"/>
            <a:ext cx="10680022" cy="5570756"/>
          </a:xfrm>
          <a:prstGeom prst="rect">
            <a:avLst/>
          </a:prstGeom>
        </p:spPr>
        <p:txBody>
          <a:bodyPr wrap="square">
            <a:spAutoFit/>
          </a:bodyPr>
          <a:lstStyle/>
          <a:p>
            <a:pPr lvl="0"/>
            <a:r>
              <a:rPr lang="en-GB" sz="3200" b="1"/>
              <a:t>Our culture</a:t>
            </a:r>
          </a:p>
          <a:p>
            <a:pPr marL="285750" lvl="0" indent="-285750">
              <a:buFontTx/>
              <a:buChar char="-"/>
            </a:pPr>
            <a:endParaRPr lang="en-GB"/>
          </a:p>
          <a:p>
            <a:pPr marL="285750" lvl="0" indent="-285750">
              <a:buFontTx/>
              <a:buChar char="-"/>
            </a:pPr>
            <a:r>
              <a:rPr lang="en-GB" b="1"/>
              <a:t>Empowering</a:t>
            </a:r>
            <a:br>
              <a:rPr lang="en-GB" b="1"/>
            </a:br>
            <a:r>
              <a:rPr lang="en-GB"/>
              <a:t>We empower our staff to be creative, innovative, solution-focused and flexible </a:t>
            </a:r>
          </a:p>
          <a:p>
            <a:pPr marL="285750" lvl="0" indent="-285750">
              <a:buFontTx/>
              <a:buChar char="-"/>
            </a:pPr>
            <a:endParaRPr lang="en-GB"/>
          </a:p>
          <a:p>
            <a:pPr marL="285750" lvl="0" indent="-285750">
              <a:buFontTx/>
              <a:buChar char="-"/>
            </a:pPr>
            <a:r>
              <a:rPr lang="en-GB" b="1"/>
              <a:t>Innovative</a:t>
            </a:r>
            <a:br>
              <a:rPr lang="en-GB" b="1"/>
            </a:br>
            <a:r>
              <a:rPr lang="en-GB"/>
              <a:t>We encourage continuous improvements by accepting, reviewing and learning from activities – individually and systematically</a:t>
            </a:r>
            <a:br>
              <a:rPr lang="en-GB"/>
            </a:br>
            <a:endParaRPr lang="en-GB"/>
          </a:p>
          <a:p>
            <a:pPr marL="285750" lvl="0" indent="-285750">
              <a:buFontTx/>
              <a:buChar char="-"/>
            </a:pPr>
            <a:r>
              <a:rPr lang="en-GB" b="1"/>
              <a:t>Learning-focused</a:t>
            </a:r>
            <a:br>
              <a:rPr lang="en-GB" b="1"/>
            </a:br>
            <a:r>
              <a:rPr lang="en-GB"/>
              <a:t>We provide effective programmes for professional services and academic staff development</a:t>
            </a:r>
          </a:p>
          <a:p>
            <a:pPr marL="285750" lvl="0" indent="-285750">
              <a:buFontTx/>
              <a:buChar char="-"/>
            </a:pPr>
            <a:endParaRPr lang="en-GB"/>
          </a:p>
          <a:p>
            <a:pPr marL="285750" lvl="0" indent="-285750">
              <a:buFontTx/>
              <a:buChar char="-"/>
            </a:pPr>
            <a:r>
              <a:rPr lang="en-GB" b="1"/>
              <a:t>Responsive</a:t>
            </a:r>
            <a:br>
              <a:rPr lang="en-GB" b="1"/>
            </a:br>
            <a:r>
              <a:rPr lang="en-GB"/>
              <a:t>We are alert to and respond appropriately to emerging developments that have implications for the collegiate university</a:t>
            </a:r>
          </a:p>
          <a:p>
            <a:pPr marL="285750" lvl="0" indent="-285750">
              <a:buFontTx/>
              <a:buChar char="-"/>
            </a:pPr>
            <a:endParaRPr lang="en-GB"/>
          </a:p>
          <a:p>
            <a:pPr marL="285750" lvl="0" indent="-285750">
              <a:buFontTx/>
              <a:buChar char="-"/>
            </a:pPr>
            <a:r>
              <a:rPr lang="en-GB" b="1"/>
              <a:t>Collaborative</a:t>
            </a:r>
            <a:br>
              <a:rPr lang="en-GB" b="1"/>
            </a:br>
            <a:r>
              <a:rPr lang="en-GB"/>
              <a:t>We work collaboratively within a strong, friendly and supportive team </a:t>
            </a:r>
          </a:p>
          <a:p>
            <a:pPr lvl="0"/>
            <a:endParaRPr lang="en-GB"/>
          </a:p>
        </p:txBody>
      </p:sp>
    </p:spTree>
    <p:extLst>
      <p:ext uri="{BB962C8B-B14F-4D97-AF65-F5344CB8AC3E}">
        <p14:creationId xmlns:p14="http://schemas.microsoft.com/office/powerpoint/2010/main" val="2246514835"/>
      </p:ext>
    </p:extLst>
  </p:cSld>
  <p:clrMapOvr>
    <a:masterClrMapping/>
  </p:clrMapOvr>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B7BAFC4154E243893ED332C02671BF" ma:contentTypeVersion="11" ma:contentTypeDescription="Create a new document." ma:contentTypeScope="" ma:versionID="b9eaae0d45c7f37a04b92dba375db24b">
  <xsd:schema xmlns:xsd="http://www.w3.org/2001/XMLSchema" xmlns:xs="http://www.w3.org/2001/XMLSchema" xmlns:p="http://schemas.microsoft.com/office/2006/metadata/properties" xmlns:ns3="8f10e42f-b822-4ff2-97c6-093908a8dc35" xmlns:ns4="c05c2998-25db-4855-8ac8-6ff098658a5b" targetNamespace="http://schemas.microsoft.com/office/2006/metadata/properties" ma:root="true" ma:fieldsID="9c9bd1c5e18ba487e134665db918a50a" ns3:_="" ns4:_="">
    <xsd:import namespace="8f10e42f-b822-4ff2-97c6-093908a8dc35"/>
    <xsd:import namespace="c05c2998-25db-4855-8ac8-6ff098658a5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0e42f-b822-4ff2-97c6-093908a8dc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5c2998-25db-4855-8ac8-6ff098658a5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404A0A-BD88-48FD-83FF-28B1BDE403C2}">
  <ds:schemaRefs>
    <ds:schemaRef ds:uri="http://schemas.microsoft.com/sharepoint/v3/contenttype/forms"/>
  </ds:schemaRefs>
</ds:datastoreItem>
</file>

<file path=customXml/itemProps2.xml><?xml version="1.0" encoding="utf-8"?>
<ds:datastoreItem xmlns:ds="http://schemas.openxmlformats.org/officeDocument/2006/customXml" ds:itemID="{C22BF8D3-6604-49B2-9969-BE90F68C92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10e42f-b822-4ff2-97c6-093908a8dc35"/>
    <ds:schemaRef ds:uri="c05c2998-25db-4855-8ac8-6ff098658a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249EB1-CE24-4F8C-ACCE-E187E543ED07}">
  <ds:schemaRefs>
    <ds:schemaRef ds:uri="http://schemas.microsoft.com/office/infopath/2007/PartnerControls"/>
    <ds:schemaRef ds:uri="http://www.w3.org/XML/1998/namespace"/>
    <ds:schemaRef ds:uri="http://schemas.microsoft.com/office/2006/documentManagement/types"/>
    <ds:schemaRef ds:uri="http://purl.org/dc/dcmitype/"/>
    <ds:schemaRef ds:uri="8f10e42f-b822-4ff2-97c6-093908a8dc35"/>
    <ds:schemaRef ds:uri="http://purl.org/dc/elements/1.1/"/>
    <ds:schemaRef ds:uri="http://schemas.microsoft.com/office/2006/metadata/properties"/>
    <ds:schemaRef ds:uri="c05c2998-25db-4855-8ac8-6ff098658a5b"/>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126</TotalTime>
  <Words>1067</Words>
  <Application>Microsoft Office PowerPoint</Application>
  <PresentationFormat>Widescreen</PresentationFormat>
  <Paragraphs>197</Paragraphs>
  <Slides>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FoundrySterling-Book</vt:lpstr>
      <vt:lpstr>Times New Roman</vt:lpstr>
      <vt:lpstr>Opening slide</vt:lpstr>
      <vt:lpstr>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Selinger</dc:creator>
  <cp:lastModifiedBy>Katherine Stevenson</cp:lastModifiedBy>
  <cp:revision>401</cp:revision>
  <cp:lastPrinted>2019-10-16T09:47:17Z</cp:lastPrinted>
  <dcterms:created xsi:type="dcterms:W3CDTF">2017-09-11T09:46:36Z</dcterms:created>
  <dcterms:modified xsi:type="dcterms:W3CDTF">2022-11-23T09:46:33Z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0x010100F8B7BAFC4154E243893ED332C02671BF</vt:lpwstr>
  </property>
  <property fmtid="{D5CDD505-2E9C-101B-9397-08002B2CF9AE}" pid="3" name="Order">
    <vt:r8>5100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